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0" r:id="rId1"/>
  </p:sldMasterIdLst>
  <p:notesMasterIdLst>
    <p:notesMasterId r:id="rId31"/>
  </p:notesMasterIdLst>
  <p:sldIdLst>
    <p:sldId id="256" r:id="rId2"/>
    <p:sldId id="257" r:id="rId3"/>
    <p:sldId id="284" r:id="rId4"/>
    <p:sldId id="258" r:id="rId5"/>
    <p:sldId id="259" r:id="rId6"/>
    <p:sldId id="260" r:id="rId7"/>
    <p:sldId id="261" r:id="rId8"/>
    <p:sldId id="262" r:id="rId9"/>
    <p:sldId id="278" r:id="rId10"/>
    <p:sldId id="279" r:id="rId11"/>
    <p:sldId id="263" r:id="rId12"/>
    <p:sldId id="280" r:id="rId13"/>
    <p:sldId id="264" r:id="rId14"/>
    <p:sldId id="282" r:id="rId15"/>
    <p:sldId id="266" r:id="rId16"/>
    <p:sldId id="267" r:id="rId17"/>
    <p:sldId id="268" r:id="rId18"/>
    <p:sldId id="269" r:id="rId19"/>
    <p:sldId id="270" r:id="rId20"/>
    <p:sldId id="271" r:id="rId21"/>
    <p:sldId id="272" r:id="rId22"/>
    <p:sldId id="273" r:id="rId23"/>
    <p:sldId id="274" r:id="rId24"/>
    <p:sldId id="275" r:id="rId25"/>
    <p:sldId id="276" r:id="rId26"/>
    <p:sldId id="283" r:id="rId27"/>
    <p:sldId id="285" r:id="rId28"/>
    <p:sldId id="286" r:id="rId29"/>
    <p:sldId id="287"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423525-82A4-498F-AEC4-569BB7F466BD}">
  <a:tblStyle styleId="{7E423525-82A4-498F-AEC4-569BB7F466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600" y="56"/>
      </p:cViewPr>
      <p:guideLst>
        <p:guide orient="horz"/>
        <p:guide orient="horz" pos="223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1173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50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143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84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22349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53">
            <a:lum/>
          </a:blip>
          <a:srcRect/>
          <a:stretch>
            <a:fillRect t="-17000" b="-17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9" r:id="rId5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support.stackpath.com/hc/en-us/articles/360001074623-How-To-Whitelist-StackPath-IP-Blocks-in-IPTables" TargetMode="External"/><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hyperlink" Target="https://www.passcamp.com/blog/dangers-of-storing-and-sharing-passwords-in-plaintext/" TargetMode="External"/><Relationship Id="rId4" Type="http://schemas.openxmlformats.org/officeDocument/2006/relationships/hyperlink" Target="http://help.sonicwall.com/help/sw/eng/9530/26/2/3/content/Application_Control.065.23.htm"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thycotic.com/resources/password-strength-checker/"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crackstation.ne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Capstone Engagement</a:t>
            </a:r>
            <a:endParaRPr sz="3100" dirty="0">
              <a:latin typeface="Roboto"/>
              <a:ea typeface="Roboto"/>
              <a:cs typeface="Roboto"/>
              <a:sym typeface="Roboto"/>
            </a:endParaRPr>
          </a:p>
          <a:p>
            <a:pPr marL="0" lvl="0" indent="0" algn="ctr" rtl="0">
              <a:spcBef>
                <a:spcPts val="1000"/>
              </a:spcBef>
              <a:spcAft>
                <a:spcPts val="0"/>
              </a:spcAft>
              <a:buNone/>
            </a:pPr>
            <a:r>
              <a:rPr lang="en" sz="3100" dirty="0">
                <a:latin typeface="Roboto"/>
                <a:ea typeface="Roboto"/>
                <a:cs typeface="Roboto"/>
                <a:sym typeface="Roboto"/>
              </a:rPr>
              <a:t>Assessment, Analysis, </a:t>
            </a:r>
            <a:br>
              <a:rPr lang="en" sz="3100" dirty="0">
                <a:latin typeface="Roboto"/>
                <a:ea typeface="Roboto"/>
                <a:cs typeface="Roboto"/>
                <a:sym typeface="Roboto"/>
              </a:rPr>
            </a:br>
            <a:r>
              <a:rPr lang="en" sz="3100" dirty="0">
                <a:latin typeface="Roboto"/>
                <a:ea typeface="Roboto"/>
                <a:cs typeface="Roboto"/>
                <a:sym typeface="Roboto"/>
              </a:rPr>
              <a:t>and Hardening of a Vulnerable System</a:t>
            </a:r>
            <a:br>
              <a:rPr lang="en" sz="3100" dirty="0">
                <a:latin typeface="Roboto"/>
                <a:ea typeface="Roboto"/>
                <a:cs typeface="Roboto"/>
                <a:sym typeface="Roboto"/>
              </a:rPr>
            </a:br>
            <a:br>
              <a:rPr lang="en" sz="3100" dirty="0">
                <a:latin typeface="Roboto"/>
                <a:ea typeface="Roboto"/>
                <a:cs typeface="Roboto"/>
                <a:sym typeface="Roboto"/>
              </a:rPr>
            </a:br>
            <a:r>
              <a:rPr lang="en" sz="1800" dirty="0">
                <a:latin typeface="Roboto"/>
                <a:ea typeface="Roboto"/>
                <a:cs typeface="Roboto"/>
                <a:sym typeface="Roboto"/>
              </a:rPr>
              <a:t>Report Prepared by</a:t>
            </a:r>
            <a:br>
              <a:rPr lang="en" sz="1800" dirty="0">
                <a:latin typeface="Roboto"/>
                <a:ea typeface="Roboto"/>
                <a:cs typeface="Roboto"/>
                <a:sym typeface="Roboto"/>
              </a:rPr>
            </a:br>
            <a:r>
              <a:rPr lang="en" sz="1800" dirty="0">
                <a:latin typeface="Roboto"/>
                <a:ea typeface="Roboto"/>
                <a:cs typeface="Roboto"/>
                <a:sym typeface="Roboto"/>
              </a:rPr>
              <a:t>Paul Barrett</a:t>
            </a:r>
            <a:endParaRPr sz="1800" dirty="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1666202848"/>
              </p:ext>
            </p:extLst>
          </p:nvPr>
        </p:nvGraphicFramePr>
        <p:xfrm>
          <a:off x="390750" y="712753"/>
          <a:ext cx="8362500" cy="4144092"/>
        </p:xfrm>
        <a:graphic>
          <a:graphicData uri="http://schemas.openxmlformats.org/drawingml/2006/table">
            <a:tbl>
              <a:tblPr>
                <a:noFill/>
                <a:tableStyleId>{7E423525-82A4-498F-AEC4-569BB7F466BD}</a:tableStyleId>
              </a:tblPr>
              <a:tblGrid>
                <a:gridCol w="1829936">
                  <a:extLst>
                    <a:ext uri="{9D8B030D-6E8A-4147-A177-3AD203B41FA5}">
                      <a16:colId xmlns:a16="http://schemas.microsoft.com/office/drawing/2014/main" val="20000"/>
                    </a:ext>
                  </a:extLst>
                </a:gridCol>
                <a:gridCol w="2841171">
                  <a:extLst>
                    <a:ext uri="{9D8B030D-6E8A-4147-A177-3AD203B41FA5}">
                      <a16:colId xmlns:a16="http://schemas.microsoft.com/office/drawing/2014/main" val="20001"/>
                    </a:ext>
                  </a:extLst>
                </a:gridCol>
                <a:gridCol w="3691393">
                  <a:extLst>
                    <a:ext uri="{9D8B030D-6E8A-4147-A177-3AD203B41FA5}">
                      <a16:colId xmlns:a16="http://schemas.microsoft.com/office/drawing/2014/main" val="20002"/>
                    </a:ext>
                  </a:extLst>
                </a:gridCol>
              </a:tblGrid>
              <a:tr h="367629">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76691">
                <a:tc>
                  <a:txBody>
                    <a:bodyPr/>
                    <a:lstStyle/>
                    <a:p>
                      <a:pPr marL="0" lvl="0" indent="0" algn="l" rtl="0">
                        <a:spcBef>
                          <a:spcPts val="0"/>
                        </a:spcBef>
                        <a:spcAft>
                          <a:spcPts val="0"/>
                        </a:spcAft>
                        <a:buNone/>
                      </a:pPr>
                      <a:r>
                        <a:rPr lang="en-GB" sz="1200" i="1" dirty="0">
                          <a:latin typeface="Roboto"/>
                          <a:ea typeface="Roboto"/>
                          <a:cs typeface="Roboto"/>
                          <a:sym typeface="Roboto"/>
                        </a:rPr>
                        <a:t>WebDAV Vulnerability</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i="1" dirty="0">
                          <a:latin typeface="Roboto"/>
                          <a:ea typeface="Roboto"/>
                          <a:cs typeface="Roboto"/>
                          <a:sym typeface="Roboto"/>
                        </a:rPr>
                        <a:t>Exploit WebDAV on a server and Shell access is possible.</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latin typeface="Roboto"/>
                          <a:ea typeface="Roboto"/>
                          <a:cs typeface="Roboto"/>
                          <a:sym typeface="Roboto"/>
                        </a:rPr>
                        <a:t>If WebDAV is not configured properly, it can allow hackers to remotely modify website content.</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1018099">
                <a:tc>
                  <a:txBody>
                    <a:bodyPr/>
                    <a:lstStyle/>
                    <a:p>
                      <a:pPr marL="0" lvl="0" indent="0" algn="l" rtl="0">
                        <a:spcBef>
                          <a:spcPts val="0"/>
                        </a:spcBef>
                        <a:spcAft>
                          <a:spcPts val="0"/>
                        </a:spcAft>
                        <a:buNone/>
                      </a:pPr>
                      <a:r>
                        <a:rPr lang="en-GB" sz="1200" dirty="0">
                          <a:latin typeface="Roboto"/>
                          <a:ea typeface="Roboto"/>
                          <a:cs typeface="Roboto"/>
                          <a:sym typeface="Roboto"/>
                        </a:rPr>
                        <a:t>Other user’s credentials found when logging on with different user</a:t>
                      </a:r>
                    </a:p>
                    <a:p>
                      <a:pPr marL="0" lvl="0" indent="0" algn="l" rtl="0">
                        <a:spcBef>
                          <a:spcPts val="0"/>
                        </a:spcBef>
                        <a:spcAft>
                          <a:spcPts val="0"/>
                        </a:spcAft>
                        <a:buNone/>
                      </a:pPr>
                      <a:r>
                        <a:rPr lang="en-GB" sz="1200" dirty="0">
                          <a:latin typeface="Roboto"/>
                          <a:ea typeface="Roboto"/>
                          <a:cs typeface="Roboto"/>
                          <a:sym typeface="Roboto"/>
                        </a:rPr>
                        <a:t>CVE-2020-24227</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latin typeface="Roboto"/>
                          <a:ea typeface="Roboto"/>
                          <a:cs typeface="Roboto"/>
                          <a:sym typeface="Roboto"/>
                        </a:rPr>
                        <a:t>Storing a user name and/or password in plain text that is not encrypted.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latin typeface="Roboto"/>
                          <a:ea typeface="Roboto"/>
                          <a:cs typeface="Roboto"/>
                          <a:sym typeface="Roboto"/>
                        </a:rPr>
                        <a:t>Evidence showed that Ashton had Ryan’s name and password hash stored.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latin typeface="Roboto"/>
                          <a:ea typeface="Roboto"/>
                          <a:cs typeface="Roboto"/>
                          <a:sym typeface="Roboto"/>
                        </a:rPr>
                        <a:t>This enabled further penetration into the system without extensive social engineering.</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rgbClr val="7030A0"/>
                          </a:solidFill>
                        </a:rPr>
                        <a:t>[APDX004]    [APDX006] </a:t>
                      </a:r>
                      <a:endParaRPr lang="en-GB"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963456">
                <a:tc>
                  <a:txBody>
                    <a:bodyPr/>
                    <a:lstStyle/>
                    <a:p>
                      <a:pPr marL="0" lvl="0" indent="0" algn="l" rtl="0">
                        <a:spcBef>
                          <a:spcPts val="0"/>
                        </a:spcBef>
                        <a:spcAft>
                          <a:spcPts val="0"/>
                        </a:spcAft>
                        <a:buNone/>
                      </a:pPr>
                      <a:r>
                        <a:rPr lang="en-GB" sz="1200" dirty="0">
                          <a:latin typeface="Roboto"/>
                          <a:ea typeface="Roboto"/>
                          <a:cs typeface="Roboto"/>
                          <a:sym typeface="Roboto"/>
                        </a:rPr>
                        <a:t>ETCD version subject to pre-3.3.23 vulnerability </a:t>
                      </a:r>
                      <a:br>
                        <a:rPr lang="en-GB" sz="1200" dirty="0">
                          <a:latin typeface="Roboto"/>
                          <a:ea typeface="Roboto"/>
                          <a:cs typeface="Roboto"/>
                          <a:sym typeface="Roboto"/>
                        </a:rPr>
                      </a:br>
                      <a:r>
                        <a:rPr lang="en-GB" sz="1200" dirty="0">
                          <a:latin typeface="Roboto"/>
                          <a:ea typeface="Roboto"/>
                          <a:cs typeface="Roboto"/>
                          <a:sym typeface="Roboto"/>
                        </a:rPr>
                        <a:t>CVE-2020-15115</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latin typeface="Roboto"/>
                          <a:ea typeface="Roboto"/>
                          <a:cs typeface="Roboto"/>
                          <a:sym typeface="Roboto"/>
                        </a:rPr>
                        <a:t>The current ETCD version installed is 3.2.17 which makes </a:t>
                      </a:r>
                      <a:r>
                        <a:rPr lang="en-GB" sz="1200" dirty="0" err="1">
                          <a:latin typeface="Roboto"/>
                          <a:ea typeface="Roboto"/>
                          <a:cs typeface="Roboto"/>
                          <a:sym typeface="Roboto"/>
                        </a:rPr>
                        <a:t>etcd</a:t>
                      </a:r>
                      <a:r>
                        <a:rPr lang="en-GB" sz="1200" dirty="0">
                          <a:latin typeface="Roboto"/>
                          <a:ea typeface="Roboto"/>
                          <a:cs typeface="Roboto"/>
                          <a:sym typeface="Roboto"/>
                        </a:rPr>
                        <a:t> vulnerable. (</a:t>
                      </a:r>
                      <a:r>
                        <a:rPr lang="en-GB" sz="1200" dirty="0" err="1">
                          <a:latin typeface="Roboto"/>
                          <a:ea typeface="Roboto"/>
                          <a:cs typeface="Roboto"/>
                          <a:sym typeface="Roboto"/>
                        </a:rPr>
                        <a:t>etcd</a:t>
                      </a:r>
                      <a:r>
                        <a:rPr lang="en-GB" sz="1200" dirty="0">
                          <a:latin typeface="Roboto"/>
                          <a:ea typeface="Roboto"/>
                          <a:cs typeface="Roboto"/>
                          <a:sym typeface="Roboto"/>
                        </a:rPr>
                        <a:t> is an open source key-value store used to hold and manage critical systems information)</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b="0" i="0" u="none" strike="noStrike" cap="none" dirty="0">
                          <a:solidFill>
                            <a:srgbClr val="000000"/>
                          </a:solidFill>
                          <a:latin typeface="Roboto"/>
                          <a:ea typeface="Arial"/>
                          <a:cs typeface="Arial"/>
                          <a:sym typeface="Arial"/>
                        </a:rPr>
                        <a:t>This may allow an attacker to guess or brute-force users' passwords with little computational effort.</a:t>
                      </a:r>
                    </a:p>
                    <a:p>
                      <a:pPr marL="0" lvl="0" indent="0" algn="l" rtl="0">
                        <a:spcBef>
                          <a:spcPts val="0"/>
                        </a:spcBef>
                        <a:spcAft>
                          <a:spcPts val="0"/>
                        </a:spcAft>
                        <a:buNone/>
                      </a:pPr>
                      <a:endParaRPr lang="en-AU" sz="1200" dirty="0">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solidFill>
                            <a:srgbClr val="7030A0"/>
                          </a:solidFill>
                        </a:rPr>
                        <a:t>[APDX005] </a:t>
                      </a:r>
                      <a:endParaRPr lang="en-GB"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76691">
                <a:tc>
                  <a:txBody>
                    <a:bodyPr/>
                    <a:lstStyle/>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09767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99" name="Google Shape;1099;p61"/>
          <p:cNvSpPr/>
          <p:nvPr/>
        </p:nvSpPr>
        <p:spPr>
          <a:xfrm flipH="1">
            <a:off x="314781" y="3130610"/>
            <a:ext cx="3179148" cy="1661028"/>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p>
        </p:txBody>
      </p:sp>
      <p:sp>
        <p:nvSpPr>
          <p:cNvPr id="1100" name="Google Shape;1100;p61"/>
          <p:cNvSpPr txBox="1"/>
          <p:nvPr/>
        </p:nvSpPr>
        <p:spPr>
          <a:xfrm>
            <a:off x="314780" y="3130660"/>
            <a:ext cx="3179149" cy="1661028"/>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The exploit provided me with confirmation of the login name ‘</a:t>
            </a:r>
            <a:r>
              <a:rPr lang="en" sz="1200" b="1" dirty="0">
                <a:latin typeface="Roboto"/>
                <a:ea typeface="Roboto"/>
                <a:cs typeface="Roboto"/>
                <a:sym typeface="Roboto"/>
              </a:rPr>
              <a:t>ashton</a:t>
            </a:r>
            <a:r>
              <a:rPr lang="en" sz="1200" dirty="0">
                <a:latin typeface="Roboto"/>
                <a:ea typeface="Roboto"/>
                <a:cs typeface="Roboto"/>
                <a:sym typeface="Roboto"/>
              </a:rPr>
              <a:t>’ as well as the password ‘</a:t>
            </a:r>
            <a:r>
              <a:rPr lang="en" sz="1200" b="1" dirty="0">
                <a:latin typeface="Roboto"/>
                <a:ea typeface="Roboto"/>
                <a:cs typeface="Roboto"/>
                <a:sym typeface="Roboto"/>
              </a:rPr>
              <a:t>leopoldo</a:t>
            </a:r>
            <a:r>
              <a:rPr lang="en" sz="1200" dirty="0">
                <a:latin typeface="Roboto"/>
                <a:ea typeface="Roboto"/>
                <a:cs typeface="Roboto"/>
                <a:sym typeface="Roboto"/>
              </a:rPr>
              <a:t>’.</a:t>
            </a:r>
          </a:p>
          <a:p>
            <a:pPr marL="0" lvl="0" indent="0" algn="l" rtl="0">
              <a:lnSpc>
                <a:spcPct val="115000"/>
              </a:lnSpc>
              <a:spcBef>
                <a:spcPts val="0"/>
              </a:spcBef>
              <a:spcAft>
                <a:spcPts val="0"/>
              </a:spcAft>
              <a:buClr>
                <a:schemeClr val="dk1"/>
              </a:buClr>
              <a:buSzPts val="1100"/>
              <a:buFont typeface="Arial"/>
              <a:buNone/>
            </a:pPr>
            <a:endParaRPr lang="en"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User access</a:t>
            </a:r>
          </a:p>
          <a:p>
            <a:pPr marL="0" lvl="0" indent="0" algn="l" rtl="0">
              <a:lnSpc>
                <a:spcPct val="115000"/>
              </a:lnSpc>
              <a:spcBef>
                <a:spcPts val="0"/>
              </a:spcBef>
              <a:spcAft>
                <a:spcPts val="0"/>
              </a:spcAft>
              <a:buClr>
                <a:schemeClr val="dk1"/>
              </a:buClr>
              <a:buSzPts val="1100"/>
              <a:buFont typeface="Arial"/>
              <a:buNone/>
            </a:pPr>
            <a:r>
              <a:rPr lang="en-AU" sz="1200" dirty="0">
                <a:latin typeface="Roboto"/>
                <a:ea typeface="Roboto"/>
                <a:cs typeface="Roboto"/>
                <a:sym typeface="Roboto"/>
              </a:rPr>
              <a:t>a</a:t>
            </a:r>
            <a:r>
              <a:rPr lang="en" sz="1200" dirty="0">
                <a:latin typeface="Roboto"/>
                <a:ea typeface="Roboto"/>
                <a:cs typeface="Roboto"/>
                <a:sym typeface="Roboto"/>
              </a:rPr>
              <a:t>chieved.</a:t>
            </a:r>
            <a:endParaRPr sz="1200" dirty="0">
              <a:latin typeface="Roboto"/>
              <a:ea typeface="Roboto"/>
              <a:cs typeface="Roboto"/>
              <a:sym typeface="Roboto"/>
            </a:endParaRPr>
          </a:p>
        </p:txBody>
      </p:sp>
      <p:sp>
        <p:nvSpPr>
          <p:cNvPr id="1091" name="Google Shape;1091;p61"/>
          <p:cNvSpPr/>
          <p:nvPr/>
        </p:nvSpPr>
        <p:spPr>
          <a:xfrm flipH="1">
            <a:off x="314780" y="790819"/>
            <a:ext cx="3179150" cy="2166139"/>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314780" y="790867"/>
            <a:ext cx="3179150" cy="2166091"/>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endParaRPr lang="en" sz="6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dirty="0">
                <a:latin typeface="Roboto"/>
                <a:ea typeface="Roboto"/>
                <a:cs typeface="Roboto"/>
                <a:sym typeface="Roboto"/>
              </a:rPr>
              <a:t>I used Hydra which is already preinstalled on Kali Linux. I also required a password list – in this case I used rockyou.txt</a:t>
            </a:r>
          </a:p>
          <a:p>
            <a:pPr marL="0" lvl="0" indent="0" algn="l" rtl="0">
              <a:lnSpc>
                <a:spcPct val="115000"/>
              </a:lnSpc>
              <a:spcBef>
                <a:spcPts val="0"/>
              </a:spcBef>
              <a:spcAft>
                <a:spcPts val="0"/>
              </a:spcAft>
              <a:buClr>
                <a:schemeClr val="dk1"/>
              </a:buClr>
              <a:buSzPts val="1100"/>
              <a:buFont typeface="Arial"/>
              <a:buNone/>
            </a:pPr>
            <a:endParaRPr lang="en-GB" sz="6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AU" sz="1000" b="1" i="0" u="none" strike="noStrike" dirty="0">
                <a:solidFill>
                  <a:srgbClr val="000000"/>
                </a:solidFill>
                <a:effectLst/>
                <a:latin typeface="Arial" panose="020B0604020202020204" pitchFamily="34" charset="0"/>
              </a:rPr>
              <a:t>Command</a:t>
            </a:r>
            <a:r>
              <a:rPr lang="en-AU" sz="1000" b="0" i="0" u="none" strike="noStrike" dirty="0">
                <a:solidFill>
                  <a:srgbClr val="000000"/>
                </a:solidFill>
                <a:effectLst/>
                <a:latin typeface="Arial" panose="020B0604020202020204" pitchFamily="34" charset="0"/>
              </a:rPr>
              <a:t>: </a:t>
            </a:r>
            <a:r>
              <a:rPr lang="en-AU" sz="1000" b="0" i="0" u="none" strike="noStrike" dirty="0">
                <a:solidFill>
                  <a:schemeClr val="accent4">
                    <a:lumMod val="50000"/>
                  </a:schemeClr>
                </a:solidFill>
                <a:effectLst/>
                <a:latin typeface="Arial" panose="020B0604020202020204" pitchFamily="34" charset="0"/>
              </a:rPr>
              <a:t>$ hydra -l </a:t>
            </a:r>
            <a:r>
              <a:rPr lang="en-AU" sz="1000" b="0" i="0" u="none" strike="noStrike" dirty="0" err="1">
                <a:solidFill>
                  <a:schemeClr val="accent4">
                    <a:lumMod val="50000"/>
                  </a:schemeClr>
                </a:solidFill>
                <a:effectLst/>
                <a:latin typeface="Arial" panose="020B0604020202020204" pitchFamily="34" charset="0"/>
              </a:rPr>
              <a:t>ashton</a:t>
            </a:r>
            <a:r>
              <a:rPr lang="en-AU" sz="1000" b="0" i="0" u="none" strike="noStrike" dirty="0">
                <a:solidFill>
                  <a:schemeClr val="accent4">
                    <a:lumMod val="50000"/>
                  </a:schemeClr>
                </a:solidFill>
                <a:effectLst/>
                <a:latin typeface="Arial" panose="020B0604020202020204" pitchFamily="34" charset="0"/>
              </a:rPr>
              <a:t> -P /root/Downloads/rockyou.txt -s 80 -f 192.168.1.105 http-get /</a:t>
            </a:r>
            <a:r>
              <a:rPr lang="en-AU" sz="1000" b="0" i="0" u="none" strike="noStrike" dirty="0" err="1">
                <a:solidFill>
                  <a:schemeClr val="accent4">
                    <a:lumMod val="50000"/>
                  </a:schemeClr>
                </a:solidFill>
                <a:effectLst/>
                <a:latin typeface="Arial" panose="020B0604020202020204" pitchFamily="34" charset="0"/>
              </a:rPr>
              <a:t>company_folders</a:t>
            </a:r>
            <a:r>
              <a:rPr lang="en-AU" sz="1000" b="0" i="0" u="none" strike="noStrike" dirty="0">
                <a:solidFill>
                  <a:schemeClr val="accent4">
                    <a:lumMod val="50000"/>
                  </a:schemeClr>
                </a:solidFill>
                <a:effectLst/>
                <a:latin typeface="Arial" panose="020B0604020202020204" pitchFamily="34" charset="0"/>
              </a:rPr>
              <a:t>/</a:t>
            </a:r>
            <a:r>
              <a:rPr lang="en-AU" sz="1000" b="0" i="0" u="none" strike="noStrike" dirty="0" err="1">
                <a:solidFill>
                  <a:schemeClr val="accent4">
                    <a:lumMod val="50000"/>
                  </a:schemeClr>
                </a:solidFill>
                <a:effectLst/>
                <a:latin typeface="Arial" panose="020B0604020202020204" pitchFamily="34" charset="0"/>
              </a:rPr>
              <a:t>secret_folder</a:t>
            </a:r>
            <a:endParaRPr sz="1000" dirty="0">
              <a:solidFill>
                <a:schemeClr val="accent4">
                  <a:lumMod val="50000"/>
                </a:schemeClr>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000" dirty="0">
              <a:latin typeface="Roboto"/>
              <a:ea typeface="Roboto"/>
              <a:cs typeface="Roboto"/>
              <a:sym typeface="Roboto"/>
            </a:endParaRPr>
          </a:p>
        </p:txBody>
      </p:sp>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a:t>
            </a:r>
            <a:r>
              <a:rPr lang="en" b="1" dirty="0"/>
              <a:t>Brute Force Password</a:t>
            </a:r>
            <a:endParaRPr b="1"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093" name="Google Shape;1093;p61"/>
          <p:cNvGrpSpPr/>
          <p:nvPr/>
        </p:nvGrpSpPr>
        <p:grpSpPr>
          <a:xfrm>
            <a:off x="2700213" y="714769"/>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2702896" y="2981561"/>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Text&#10;&#10;Description automatically generated">
            <a:extLst>
              <a:ext uri="{FF2B5EF4-FFF2-40B4-BE49-F238E27FC236}">
                <a16:creationId xmlns:a16="http://schemas.microsoft.com/office/drawing/2014/main" id="{8743B1AF-25BA-4D5C-9544-23FE1D609732}"/>
              </a:ext>
            </a:extLst>
          </p:cNvPr>
          <p:cNvPicPr>
            <a:picLocks noChangeAspect="1"/>
          </p:cNvPicPr>
          <p:nvPr/>
        </p:nvPicPr>
        <p:blipFill>
          <a:blip r:embed="rId3"/>
          <a:stretch>
            <a:fillRect/>
          </a:stretch>
        </p:blipFill>
        <p:spPr>
          <a:xfrm>
            <a:off x="4019110" y="1004371"/>
            <a:ext cx="4850382" cy="3843606"/>
          </a:xfrm>
          <a:prstGeom prst="rect">
            <a:avLst/>
          </a:prstGeom>
        </p:spPr>
      </p:pic>
      <p:grpSp>
        <p:nvGrpSpPr>
          <p:cNvPr id="1101" name="Google Shape;1101;p61"/>
          <p:cNvGrpSpPr/>
          <p:nvPr/>
        </p:nvGrpSpPr>
        <p:grpSpPr>
          <a:xfrm>
            <a:off x="7063450" y="743209"/>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4082D4B-2136-4101-8D41-34CA3AA4F776}"/>
              </a:ext>
            </a:extLst>
          </p:cNvPr>
          <p:cNvPicPr>
            <a:picLocks noChangeAspect="1"/>
          </p:cNvPicPr>
          <p:nvPr/>
        </p:nvPicPr>
        <p:blipFill>
          <a:blip r:embed="rId4"/>
          <a:stretch>
            <a:fillRect/>
          </a:stretch>
        </p:blipFill>
        <p:spPr>
          <a:xfrm>
            <a:off x="1995079" y="3977275"/>
            <a:ext cx="1945552" cy="11117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a:t>
            </a:r>
            <a:r>
              <a:rPr lang="en" b="1" dirty="0"/>
              <a:t>Port 80 Open to Public Access</a:t>
            </a:r>
            <a:endParaRPr b="1"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2428500" cy="1091175"/>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1091126"/>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dirty="0">
                <a:latin typeface="Roboto"/>
                <a:ea typeface="Roboto"/>
                <a:cs typeface="Roboto"/>
                <a:sym typeface="Roboto"/>
              </a:rPr>
              <a:t>I used </a:t>
            </a:r>
            <a:r>
              <a:rPr lang="en-GB" sz="1200" dirty="0" err="1">
                <a:latin typeface="Roboto"/>
                <a:ea typeface="Roboto"/>
                <a:cs typeface="Roboto"/>
                <a:sym typeface="Roboto"/>
              </a:rPr>
              <a:t>nmap</a:t>
            </a:r>
            <a:r>
              <a:rPr lang="en-GB" sz="1200" dirty="0">
                <a:latin typeface="Roboto"/>
                <a:ea typeface="Roboto"/>
                <a:cs typeface="Roboto"/>
                <a:sym typeface="Roboto"/>
              </a:rPr>
              <a:t> to scan for open ports on the target machine. </a:t>
            </a:r>
            <a:endParaRPr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457181" y="2629925"/>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724275" y="3222597"/>
            <a:ext cx="2428500" cy="1398025"/>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724275" y="3222647"/>
            <a:ext cx="2428500" cy="1397975"/>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AU" sz="1200" dirty="0">
                <a:latin typeface="Roboto"/>
                <a:ea typeface="Roboto"/>
                <a:cs typeface="Roboto"/>
                <a:sym typeface="Roboto"/>
              </a:rPr>
              <a:t>N</a:t>
            </a:r>
            <a:r>
              <a:rPr lang="en" sz="1200" dirty="0">
                <a:latin typeface="Roboto"/>
                <a:ea typeface="Roboto"/>
                <a:cs typeface="Roboto"/>
                <a:sym typeface="Roboto"/>
              </a:rPr>
              <a:t>map scanned 256 IP addresses: I found 4 hosts up:</a:t>
            </a: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Port 22 and 80 was of interest to me.</a:t>
            </a:r>
            <a:endParaRPr sz="1200" dirty="0">
              <a:latin typeface="Roboto"/>
              <a:ea typeface="Roboto"/>
              <a:cs typeface="Roboto"/>
              <a:sym typeface="Roboto"/>
            </a:endParaRPr>
          </a:p>
        </p:txBody>
      </p:sp>
      <p:pic>
        <p:nvPicPr>
          <p:cNvPr id="3" name="Picture 2" descr="A screenshot of a computer screen&#10;&#10;Description automatically generated">
            <a:extLst>
              <a:ext uri="{FF2B5EF4-FFF2-40B4-BE49-F238E27FC236}">
                <a16:creationId xmlns:a16="http://schemas.microsoft.com/office/drawing/2014/main" id="{92EC8960-86B8-4990-8064-FC73D8142C39}"/>
              </a:ext>
            </a:extLst>
          </p:cNvPr>
          <p:cNvPicPr>
            <a:picLocks noChangeAspect="1"/>
          </p:cNvPicPr>
          <p:nvPr/>
        </p:nvPicPr>
        <p:blipFill>
          <a:blip r:embed="rId3"/>
          <a:stretch>
            <a:fillRect/>
          </a:stretch>
        </p:blipFill>
        <p:spPr>
          <a:xfrm>
            <a:off x="3835167" y="1055425"/>
            <a:ext cx="4851652" cy="3820431"/>
          </a:xfrm>
          <a:prstGeom prst="rect">
            <a:avLst/>
          </a:prstGeom>
        </p:spPr>
      </p:pic>
      <p:grpSp>
        <p:nvGrpSpPr>
          <p:cNvPr id="1101" name="Google Shape;1101;p61"/>
          <p:cNvGrpSpPr/>
          <p:nvPr/>
        </p:nvGrpSpPr>
        <p:grpSpPr>
          <a:xfrm>
            <a:off x="7019906" y="743209"/>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55286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20" name="Google Shape;1120;p62"/>
          <p:cNvSpPr/>
          <p:nvPr/>
        </p:nvSpPr>
        <p:spPr>
          <a:xfrm flipH="1">
            <a:off x="4975397" y="827521"/>
            <a:ext cx="3893634" cy="1571507"/>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4975397" y="827571"/>
            <a:ext cx="3978657" cy="1571457"/>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dirty="0">
                <a:latin typeface="Roboto"/>
                <a:ea typeface="Roboto"/>
                <a:cs typeface="Roboto"/>
                <a:sym typeface="Roboto"/>
              </a:rPr>
              <a:t>The password ‘</a:t>
            </a:r>
            <a:r>
              <a:rPr lang="en" sz="1200" b="1" dirty="0">
                <a:latin typeface="Roboto"/>
                <a:ea typeface="Roboto"/>
                <a:cs typeface="Roboto"/>
                <a:sym typeface="Roboto"/>
              </a:rPr>
              <a:t>linux4u</a:t>
            </a:r>
            <a:r>
              <a:rPr lang="en" sz="1200" dirty="0">
                <a:latin typeface="Roboto"/>
                <a:ea typeface="Roboto"/>
                <a:cs typeface="Roboto"/>
                <a:sym typeface="Roboto"/>
              </a:rPr>
              <a:t>’ was used in conjunction with username </a:t>
            </a:r>
            <a:r>
              <a:rPr lang="en" sz="1200" b="1" dirty="0">
                <a:latin typeface="Roboto"/>
                <a:ea typeface="Roboto"/>
                <a:cs typeface="Roboto"/>
                <a:sym typeface="Roboto"/>
              </a:rPr>
              <a:t>Ryan</a:t>
            </a:r>
            <a:r>
              <a:rPr lang="en" sz="1200" dirty="0">
                <a:latin typeface="Roboto"/>
                <a:ea typeface="Roboto"/>
                <a:cs typeface="Roboto"/>
                <a:sym typeface="Roboto"/>
              </a:rPr>
              <a:t> to access the </a:t>
            </a:r>
            <a:r>
              <a:rPr lang="en" sz="1200" b="1" dirty="0">
                <a:latin typeface="Roboto"/>
                <a:ea typeface="Roboto"/>
                <a:cs typeface="Roboto"/>
                <a:sym typeface="Roboto"/>
              </a:rPr>
              <a:t>/webdav </a:t>
            </a:r>
            <a:r>
              <a:rPr lang="en" sz="1200" dirty="0">
                <a:latin typeface="Roboto"/>
                <a:ea typeface="Roboto"/>
                <a:cs typeface="Roboto"/>
                <a:sym typeface="Roboto"/>
              </a:rPr>
              <a:t>folder.</a:t>
            </a:r>
            <a:endParaRPr sz="1200" dirty="0">
              <a:latin typeface="Roboto"/>
              <a:ea typeface="Roboto"/>
              <a:cs typeface="Roboto"/>
              <a:sym typeface="Roboto"/>
            </a:endParaRPr>
          </a:p>
        </p:txBody>
      </p:sp>
      <p:sp>
        <p:nvSpPr>
          <p:cNvPr id="1112" name="Google Shape;1112;p62"/>
          <p:cNvSpPr/>
          <p:nvPr/>
        </p:nvSpPr>
        <p:spPr>
          <a:xfrm flipH="1">
            <a:off x="702199" y="827521"/>
            <a:ext cx="3978657" cy="1571507"/>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02199" y="827570"/>
            <a:ext cx="3978657" cy="1571458"/>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GB" sz="1200" dirty="0">
                <a:latin typeface="Roboto"/>
                <a:ea typeface="Roboto"/>
                <a:cs typeface="Roboto"/>
                <a:sym typeface="Roboto"/>
              </a:rPr>
              <a:t>I used the website crackstation.net to crack the hashed password.</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a:t>
            </a:r>
            <a:r>
              <a:rPr lang="en" b="1" dirty="0"/>
              <a:t>Hashed Passwords</a:t>
            </a: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114" name="Google Shape;1114;p62"/>
          <p:cNvGrpSpPr/>
          <p:nvPr/>
        </p:nvGrpSpPr>
        <p:grpSpPr>
          <a:xfrm>
            <a:off x="3901918" y="684900"/>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8335659" y="684900"/>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62"/>
          <p:cNvGrpSpPr/>
          <p:nvPr/>
        </p:nvGrpSpPr>
        <p:grpSpPr>
          <a:xfrm>
            <a:off x="1163281" y="3340998"/>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16E31F2-8819-45E3-B2A6-4336F405EE7A}"/>
              </a:ext>
            </a:extLst>
          </p:cNvPr>
          <p:cNvPicPr>
            <a:picLocks noChangeAspect="1"/>
          </p:cNvPicPr>
          <p:nvPr/>
        </p:nvPicPr>
        <p:blipFill>
          <a:blip r:embed="rId3"/>
          <a:stretch>
            <a:fillRect/>
          </a:stretch>
        </p:blipFill>
        <p:spPr>
          <a:xfrm>
            <a:off x="1804013" y="2298825"/>
            <a:ext cx="6048227" cy="271802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20" name="Google Shape;1120;p62"/>
          <p:cNvSpPr/>
          <p:nvPr/>
        </p:nvSpPr>
        <p:spPr>
          <a:xfrm flipH="1">
            <a:off x="4975397" y="827521"/>
            <a:ext cx="3893634" cy="1571507"/>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4975397" y="827571"/>
            <a:ext cx="3978657" cy="1571457"/>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GB" sz="1200" dirty="0">
                <a:latin typeface="Roboto"/>
                <a:ea typeface="Roboto"/>
                <a:cs typeface="Roboto"/>
                <a:sym typeface="Roboto"/>
              </a:rPr>
              <a:t>Using the </a:t>
            </a:r>
            <a:r>
              <a:rPr lang="en-GB" sz="1200" b="1" dirty="0">
                <a:latin typeface="Roboto"/>
                <a:ea typeface="Roboto"/>
                <a:cs typeface="Roboto"/>
                <a:sym typeface="Roboto"/>
              </a:rPr>
              <a:t>multi/handler </a:t>
            </a:r>
            <a:r>
              <a:rPr lang="en-GB" sz="1200" dirty="0">
                <a:latin typeface="Roboto"/>
                <a:ea typeface="Roboto"/>
                <a:cs typeface="Roboto"/>
                <a:sym typeface="Roboto"/>
              </a:rPr>
              <a:t>exploit I could get access to the machine’s shell.</a:t>
            </a:r>
          </a:p>
        </p:txBody>
      </p:sp>
      <p:sp>
        <p:nvSpPr>
          <p:cNvPr id="1112" name="Google Shape;1112;p62"/>
          <p:cNvSpPr/>
          <p:nvPr/>
        </p:nvSpPr>
        <p:spPr>
          <a:xfrm flipH="1">
            <a:off x="702199" y="827521"/>
            <a:ext cx="3978657" cy="1571507"/>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02199" y="827570"/>
            <a:ext cx="3978657" cy="1571458"/>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GB" sz="1200" dirty="0">
                <a:latin typeface="Roboto"/>
                <a:ea typeface="Roboto"/>
                <a:cs typeface="Roboto"/>
                <a:sym typeface="Roboto"/>
              </a:rPr>
              <a:t>I used </a:t>
            </a:r>
            <a:r>
              <a:rPr lang="en-GB" sz="1200" dirty="0" err="1">
                <a:latin typeface="Roboto"/>
                <a:ea typeface="Roboto"/>
                <a:cs typeface="Roboto"/>
                <a:sym typeface="Roboto"/>
              </a:rPr>
              <a:t>msfvenom</a:t>
            </a:r>
            <a:r>
              <a:rPr lang="en-GB" sz="1200" dirty="0">
                <a:latin typeface="Roboto"/>
                <a:ea typeface="Roboto"/>
                <a:cs typeface="Roboto"/>
                <a:sym typeface="Roboto"/>
              </a:rPr>
              <a:t> and </a:t>
            </a:r>
            <a:r>
              <a:rPr lang="en-GB" sz="1200" dirty="0" err="1">
                <a:latin typeface="Roboto"/>
                <a:ea typeface="Roboto"/>
                <a:cs typeface="Roboto"/>
                <a:sym typeface="Roboto"/>
              </a:rPr>
              <a:t>meterpreter</a:t>
            </a:r>
            <a:r>
              <a:rPr lang="en-GB" sz="1200" dirty="0">
                <a:latin typeface="Roboto"/>
                <a:ea typeface="Roboto"/>
                <a:cs typeface="Roboto"/>
                <a:sym typeface="Roboto"/>
              </a:rPr>
              <a:t> to deliver a payload onto the vulnerable machine (the capstone server)</a:t>
            </a: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a:t>
            </a:r>
            <a:r>
              <a:rPr lang="en" b="1" dirty="0"/>
              <a:t>LFI vulnerability</a:t>
            </a: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pSp>
        <p:nvGrpSpPr>
          <p:cNvPr id="1114" name="Google Shape;1114;p62"/>
          <p:cNvGrpSpPr/>
          <p:nvPr/>
        </p:nvGrpSpPr>
        <p:grpSpPr>
          <a:xfrm>
            <a:off x="3901918" y="684900"/>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8335659" y="684900"/>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62"/>
          <p:cNvGrpSpPr/>
          <p:nvPr/>
        </p:nvGrpSpPr>
        <p:grpSpPr>
          <a:xfrm>
            <a:off x="1163281" y="3340998"/>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Picture 17">
            <a:extLst>
              <a:ext uri="{FF2B5EF4-FFF2-40B4-BE49-F238E27FC236}">
                <a16:creationId xmlns:a16="http://schemas.microsoft.com/office/drawing/2014/main" id="{D5CD76D7-3B45-44D0-B8C0-A8342639188C}"/>
              </a:ext>
            </a:extLst>
          </p:cNvPr>
          <p:cNvPicPr>
            <a:picLocks noChangeAspect="1"/>
          </p:cNvPicPr>
          <p:nvPr/>
        </p:nvPicPr>
        <p:blipFill>
          <a:blip r:embed="rId3"/>
          <a:stretch>
            <a:fillRect/>
          </a:stretch>
        </p:blipFill>
        <p:spPr>
          <a:xfrm>
            <a:off x="1903801" y="2217761"/>
            <a:ext cx="5848651" cy="2698889"/>
          </a:xfrm>
          <a:prstGeom prst="rect">
            <a:avLst/>
          </a:prstGeom>
        </p:spPr>
      </p:pic>
    </p:spTree>
    <p:extLst>
      <p:ext uri="{BB962C8B-B14F-4D97-AF65-F5344CB8AC3E}">
        <p14:creationId xmlns:p14="http://schemas.microsoft.com/office/powerpoint/2010/main" val="809513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465321" y="2303776"/>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latin typeface="Roboto"/>
              <a:ea typeface="Roboto"/>
              <a:cs typeface="Roboto"/>
              <a:sym typeface="Roboto"/>
            </a:endParaRPr>
          </a:p>
        </p:txBody>
      </p:sp>
      <p:sp>
        <p:nvSpPr>
          <p:cNvPr id="1163" name="Google Shape;1163;p65"/>
          <p:cNvSpPr txBox="1">
            <a:spLocks noGrp="1"/>
          </p:cNvSpPr>
          <p:nvPr>
            <p:ph type="subTitle" idx="1"/>
          </p:nvPr>
        </p:nvSpPr>
        <p:spPr>
          <a:xfrm>
            <a:off x="228596" y="675974"/>
            <a:ext cx="8637532" cy="995139"/>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The port scan started on November 17, 2020 at approximately 0900hrs</a:t>
            </a:r>
            <a:endParaRPr sz="1200" dirty="0"/>
          </a:p>
          <a:p>
            <a:pPr marL="320040" lvl="0" indent="-167640" algn="l" rtl="0">
              <a:spcBef>
                <a:spcPts val="0"/>
              </a:spcBef>
              <a:spcAft>
                <a:spcPts val="0"/>
              </a:spcAft>
              <a:buSzPts val="1200"/>
              <a:buChar char="●"/>
            </a:pPr>
            <a:r>
              <a:rPr lang="en" sz="1200" dirty="0"/>
              <a:t>125,219 connections occur</a:t>
            </a:r>
            <a:r>
              <a:rPr lang="en-AU" sz="1200" dirty="0"/>
              <a:t>r</a:t>
            </a:r>
            <a:r>
              <a:rPr lang="en" sz="1200" dirty="0"/>
              <a:t>ed at the peak, the source IP was </a:t>
            </a:r>
            <a:r>
              <a:rPr lang="en-GB" sz="1200" dirty="0"/>
              <a:t>192.168.1.90</a:t>
            </a:r>
            <a:endParaRPr sz="1200" dirty="0"/>
          </a:p>
          <a:p>
            <a:pPr marL="320040" lvl="0" indent="-167640" algn="l" rtl="0">
              <a:spcBef>
                <a:spcPts val="0"/>
              </a:spcBef>
              <a:spcAft>
                <a:spcPts val="0"/>
              </a:spcAft>
              <a:buSzPts val="1200"/>
              <a:buChar char="●"/>
            </a:pPr>
            <a:r>
              <a:rPr lang="en" sz="1200" dirty="0"/>
              <a:t>The sudden peaks in network traffic indicate that this was a port scan.</a:t>
            </a:r>
            <a:endParaRPr sz="1200" dirty="0"/>
          </a:p>
        </p:txBody>
      </p:sp>
      <p:pic>
        <p:nvPicPr>
          <p:cNvPr id="1164" name="Google Shape;1164;p65"/>
          <p:cNvPicPr preferRelativeResize="0"/>
          <p:nvPr/>
        </p:nvPicPr>
        <p:blipFill>
          <a:blip r:embed="rId3">
            <a:alphaModFix/>
          </a:blip>
          <a:stretch>
            <a:fillRect/>
          </a:stretch>
        </p:blipFill>
        <p:spPr>
          <a:xfrm>
            <a:off x="277872" y="835137"/>
            <a:ext cx="424701" cy="331225"/>
          </a:xfrm>
          <a:prstGeom prst="rect">
            <a:avLst/>
          </a:prstGeom>
          <a:noFill/>
          <a:ln>
            <a:noFill/>
          </a:ln>
        </p:spPr>
      </p:pic>
      <p:pic>
        <p:nvPicPr>
          <p:cNvPr id="6" name="Picture 5">
            <a:extLst>
              <a:ext uri="{FF2B5EF4-FFF2-40B4-BE49-F238E27FC236}">
                <a16:creationId xmlns:a16="http://schemas.microsoft.com/office/drawing/2014/main" id="{6FEBA4BD-6036-4362-8F85-2628071E3220}"/>
              </a:ext>
            </a:extLst>
          </p:cNvPr>
          <p:cNvPicPr>
            <a:picLocks noChangeAspect="1"/>
          </p:cNvPicPr>
          <p:nvPr/>
        </p:nvPicPr>
        <p:blipFill>
          <a:blip r:embed="rId4"/>
          <a:stretch>
            <a:fillRect/>
          </a:stretch>
        </p:blipFill>
        <p:spPr>
          <a:xfrm>
            <a:off x="881061" y="1435942"/>
            <a:ext cx="7534275" cy="3448050"/>
          </a:xfrm>
          <a:prstGeom prst="rect">
            <a:avLst/>
          </a:prstGeom>
        </p:spPr>
      </p:pic>
      <p:pic>
        <p:nvPicPr>
          <p:cNvPr id="7" name="Picture 6">
            <a:extLst>
              <a:ext uri="{FF2B5EF4-FFF2-40B4-BE49-F238E27FC236}">
                <a16:creationId xmlns:a16="http://schemas.microsoft.com/office/drawing/2014/main" id="{A46F0520-0A80-4F96-B0A8-373C911DF731}"/>
              </a:ext>
            </a:extLst>
          </p:cNvPr>
          <p:cNvPicPr>
            <a:picLocks noChangeAspect="1"/>
          </p:cNvPicPr>
          <p:nvPr/>
        </p:nvPicPr>
        <p:blipFill>
          <a:blip r:embed="rId5"/>
          <a:stretch>
            <a:fillRect/>
          </a:stretch>
        </p:blipFill>
        <p:spPr>
          <a:xfrm>
            <a:off x="2167582" y="3779237"/>
            <a:ext cx="1390721" cy="3810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Finding the Request for a Hidden Directory</a:t>
            </a:r>
            <a:endParaRPr dirty="0">
              <a:solidFill>
                <a:schemeClr val="dk1"/>
              </a:solidFill>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2" name="Google Shape;1172;p66"/>
          <p:cNvSpPr/>
          <p:nvPr/>
        </p:nvSpPr>
        <p:spPr>
          <a:xfrm>
            <a:off x="258490" y="957943"/>
            <a:ext cx="1722707" cy="3642631"/>
          </a:xfrm>
          <a:prstGeom prst="rect">
            <a:avLst/>
          </a:prstGeom>
          <a:solidFill>
            <a:srgbClr val="1D8BE6">
              <a:alpha val="14530"/>
            </a:srgbClr>
          </a:solidFill>
          <a:ln>
            <a:noFill/>
          </a:ln>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GB" sz="1200" dirty="0">
                <a:latin typeface="Roboto"/>
                <a:ea typeface="Roboto"/>
                <a:cs typeface="Roboto"/>
                <a:sym typeface="Roboto"/>
              </a:rPr>
              <a:t>The request started at 0700hrs on 17</a:t>
            </a:r>
            <a:r>
              <a:rPr lang="en-GB" sz="1200" baseline="30000" dirty="0">
                <a:latin typeface="Roboto"/>
                <a:ea typeface="Roboto"/>
                <a:cs typeface="Roboto"/>
                <a:sym typeface="Roboto"/>
              </a:rPr>
              <a:t>th</a:t>
            </a:r>
            <a:r>
              <a:rPr lang="en-GB" sz="1200" dirty="0">
                <a:latin typeface="Roboto"/>
                <a:ea typeface="Roboto"/>
                <a:cs typeface="Roboto"/>
                <a:sym typeface="Roboto"/>
              </a:rPr>
              <a:t> November 2020</a:t>
            </a:r>
          </a:p>
          <a:p>
            <a:pPr marL="171450" lvl="0" indent="-171450" rtl="0">
              <a:spcBef>
                <a:spcPts val="0"/>
              </a:spcBef>
              <a:spcAft>
                <a:spcPts val="0"/>
              </a:spcAft>
              <a:buFont typeface="Arial" panose="020B0604020202020204" pitchFamily="34" charset="0"/>
              <a:buChar char="•"/>
            </a:pPr>
            <a:r>
              <a:rPr lang="en-GB" sz="1200" dirty="0">
                <a:latin typeface="Roboto"/>
                <a:ea typeface="Roboto"/>
                <a:cs typeface="Roboto"/>
                <a:sym typeface="Roboto"/>
              </a:rPr>
              <a:t>109,843 requests were made to access the </a:t>
            </a:r>
            <a:r>
              <a:rPr lang="en-GB" sz="1200" b="1" dirty="0">
                <a:latin typeface="Roboto"/>
                <a:ea typeface="Roboto"/>
                <a:cs typeface="Roboto"/>
                <a:sym typeface="Roboto"/>
              </a:rPr>
              <a:t>/</a:t>
            </a:r>
            <a:r>
              <a:rPr lang="en-GB" sz="1200" b="1" dirty="0" err="1">
                <a:latin typeface="Roboto"/>
                <a:ea typeface="Roboto"/>
                <a:cs typeface="Roboto"/>
                <a:sym typeface="Roboto"/>
              </a:rPr>
              <a:t>secret_folder</a:t>
            </a:r>
            <a:endParaRPr lang="en-GB" sz="1200" b="1" dirty="0">
              <a:latin typeface="Roboto"/>
              <a:ea typeface="Roboto"/>
              <a:cs typeface="Roboto"/>
              <a:sym typeface="Roboto"/>
            </a:endParaRPr>
          </a:p>
          <a:p>
            <a:pPr marL="171450" lvl="0" indent="-171450" rtl="0">
              <a:spcBef>
                <a:spcPts val="0"/>
              </a:spcBef>
              <a:spcAft>
                <a:spcPts val="0"/>
              </a:spcAft>
              <a:buFont typeface="Arial" panose="020B0604020202020204" pitchFamily="34" charset="0"/>
              <a:buChar char="•"/>
            </a:pPr>
            <a:r>
              <a:rPr lang="en-GB" sz="1200" dirty="0">
                <a:latin typeface="Roboto"/>
                <a:ea typeface="Roboto"/>
                <a:cs typeface="Roboto"/>
                <a:sym typeface="Roboto"/>
              </a:rPr>
              <a:t>The </a:t>
            </a:r>
            <a:r>
              <a:rPr lang="en-GB" sz="1200" b="1" dirty="0">
                <a:latin typeface="Roboto"/>
                <a:ea typeface="Roboto"/>
                <a:cs typeface="Roboto"/>
                <a:sym typeface="Roboto"/>
              </a:rPr>
              <a:t>/</a:t>
            </a:r>
            <a:r>
              <a:rPr lang="en-GB" sz="1200" b="1" dirty="0" err="1">
                <a:latin typeface="Roboto"/>
                <a:ea typeface="Roboto"/>
                <a:cs typeface="Roboto"/>
                <a:sym typeface="Roboto"/>
              </a:rPr>
              <a:t>secret_folder</a:t>
            </a:r>
            <a:r>
              <a:rPr lang="en-GB" sz="1200" b="1" dirty="0">
                <a:latin typeface="Roboto"/>
                <a:ea typeface="Roboto"/>
                <a:cs typeface="Roboto"/>
                <a:sym typeface="Roboto"/>
              </a:rPr>
              <a:t> </a:t>
            </a:r>
            <a:r>
              <a:rPr lang="en-GB" sz="1200" dirty="0">
                <a:latin typeface="Roboto"/>
                <a:ea typeface="Roboto"/>
                <a:cs typeface="Roboto"/>
                <a:sym typeface="Roboto"/>
              </a:rPr>
              <a:t>contained a hash that I could use to access the system using another employee’s credentials (Ryan)</a:t>
            </a:r>
          </a:p>
          <a:p>
            <a:pPr marL="171450" lvl="0" indent="-171450" rtl="0">
              <a:spcBef>
                <a:spcPts val="0"/>
              </a:spcBef>
              <a:spcAft>
                <a:spcPts val="0"/>
              </a:spcAft>
              <a:buFont typeface="Arial" panose="020B0604020202020204" pitchFamily="34" charset="0"/>
              <a:buChar char="•"/>
            </a:pPr>
            <a:r>
              <a:rPr lang="en-GB" sz="1200" dirty="0">
                <a:latin typeface="Roboto"/>
                <a:ea typeface="Roboto"/>
                <a:cs typeface="Roboto"/>
                <a:sym typeface="Roboto"/>
              </a:rPr>
              <a:t>The </a:t>
            </a:r>
            <a:r>
              <a:rPr lang="en-GB" sz="1200" b="1" dirty="0">
                <a:latin typeface="Roboto"/>
                <a:ea typeface="Roboto"/>
                <a:cs typeface="Roboto"/>
                <a:sym typeface="Roboto"/>
              </a:rPr>
              <a:t>/</a:t>
            </a:r>
            <a:r>
              <a:rPr lang="en-GB" sz="1200" b="1" dirty="0" err="1">
                <a:latin typeface="Roboto"/>
                <a:ea typeface="Roboto"/>
                <a:cs typeface="Roboto"/>
                <a:sym typeface="Roboto"/>
              </a:rPr>
              <a:t>secret_folder</a:t>
            </a:r>
            <a:r>
              <a:rPr lang="en-GB" sz="1200" b="1" dirty="0">
                <a:latin typeface="Roboto"/>
                <a:ea typeface="Roboto"/>
                <a:cs typeface="Roboto"/>
                <a:sym typeface="Roboto"/>
              </a:rPr>
              <a:t> </a:t>
            </a:r>
            <a:r>
              <a:rPr lang="en-GB" sz="1200" dirty="0">
                <a:latin typeface="Roboto"/>
                <a:ea typeface="Roboto"/>
                <a:cs typeface="Roboto"/>
                <a:sym typeface="Roboto"/>
              </a:rPr>
              <a:t>also allowed me to upload a payload, thus exploiting other vulnerabilities</a:t>
            </a:r>
            <a:endParaRPr sz="1200" dirty="0">
              <a:latin typeface="Roboto"/>
              <a:ea typeface="Roboto"/>
              <a:cs typeface="Roboto"/>
              <a:sym typeface="Roboto"/>
            </a:endParaRPr>
          </a:p>
        </p:txBody>
      </p:sp>
      <p:pic>
        <p:nvPicPr>
          <p:cNvPr id="2" name="Picture 1">
            <a:extLst>
              <a:ext uri="{FF2B5EF4-FFF2-40B4-BE49-F238E27FC236}">
                <a16:creationId xmlns:a16="http://schemas.microsoft.com/office/drawing/2014/main" id="{F9AE89F5-DC21-440A-9C52-08494234C859}"/>
              </a:ext>
            </a:extLst>
          </p:cNvPr>
          <p:cNvPicPr>
            <a:picLocks noChangeAspect="1"/>
          </p:cNvPicPr>
          <p:nvPr/>
        </p:nvPicPr>
        <p:blipFill>
          <a:blip r:embed="rId3"/>
          <a:stretch>
            <a:fillRect/>
          </a:stretch>
        </p:blipFill>
        <p:spPr>
          <a:xfrm>
            <a:off x="2002969" y="1431180"/>
            <a:ext cx="6896780" cy="316939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Uncovering a Brute Force Attack</a:t>
            </a:r>
            <a:endParaRPr dirty="0">
              <a:solidFill>
                <a:schemeClr val="dk1"/>
              </a:solidFill>
            </a:endParaRPr>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67"/>
          <p:cNvSpPr/>
          <p:nvPr/>
        </p:nvSpPr>
        <p:spPr>
          <a:xfrm>
            <a:off x="367350" y="17130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1183" name="Google Shape;1183;p67"/>
          <p:cNvSpPr txBox="1">
            <a:spLocks noGrp="1"/>
          </p:cNvSpPr>
          <p:nvPr>
            <p:ph type="subTitle" idx="1"/>
          </p:nvPr>
        </p:nvSpPr>
        <p:spPr>
          <a:xfrm>
            <a:off x="186202" y="741300"/>
            <a:ext cx="8590447"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GB" sz="1200" dirty="0">
                <a:latin typeface="Roboto"/>
                <a:ea typeface="Roboto"/>
                <a:cs typeface="Roboto"/>
                <a:sym typeface="Roboto"/>
              </a:rPr>
              <a:t>109,843 requests</a:t>
            </a:r>
            <a:r>
              <a:rPr lang="en" sz="1200" dirty="0"/>
              <a:t> were made in the attack to access the </a:t>
            </a:r>
            <a:r>
              <a:rPr lang="en" sz="1200" b="1" dirty="0"/>
              <a:t>/secret_folder</a:t>
            </a:r>
            <a:r>
              <a:rPr lang="en" sz="1200" dirty="0"/>
              <a:t>.</a:t>
            </a:r>
            <a:endParaRPr sz="1200" dirty="0"/>
          </a:p>
          <a:p>
            <a:pPr marL="320040" lvl="0" indent="-167640" algn="l" rtl="0">
              <a:spcBef>
                <a:spcPts val="0"/>
              </a:spcBef>
              <a:spcAft>
                <a:spcPts val="0"/>
              </a:spcAft>
              <a:buSzPts val="1200"/>
              <a:buChar char="●"/>
            </a:pPr>
            <a:r>
              <a:rPr lang="en" sz="1200" dirty="0"/>
              <a:t>30 attacks were successful. 100% of these attacks returned a 301 HTTP status code “Moved Permanently”.</a:t>
            </a:r>
            <a:endParaRPr sz="1200" dirty="0"/>
          </a:p>
        </p:txBody>
      </p:sp>
      <p:pic>
        <p:nvPicPr>
          <p:cNvPr id="1184" name="Google Shape;1184;p67"/>
          <p:cNvPicPr preferRelativeResize="0"/>
          <p:nvPr/>
        </p:nvPicPr>
        <p:blipFill>
          <a:blip r:embed="rId3">
            <a:alphaModFix/>
          </a:blip>
          <a:stretch>
            <a:fillRect/>
          </a:stretch>
        </p:blipFill>
        <p:spPr>
          <a:xfrm>
            <a:off x="284453" y="835137"/>
            <a:ext cx="424701" cy="331225"/>
          </a:xfrm>
          <a:prstGeom prst="rect">
            <a:avLst/>
          </a:prstGeom>
          <a:noFill/>
          <a:ln>
            <a:noFill/>
          </a:ln>
        </p:spPr>
      </p:pic>
      <p:pic>
        <p:nvPicPr>
          <p:cNvPr id="2" name="Picture 1">
            <a:extLst>
              <a:ext uri="{FF2B5EF4-FFF2-40B4-BE49-F238E27FC236}">
                <a16:creationId xmlns:a16="http://schemas.microsoft.com/office/drawing/2014/main" id="{4B6C74E8-C43E-4DEB-9425-10CAD0CC7868}"/>
              </a:ext>
            </a:extLst>
          </p:cNvPr>
          <p:cNvPicPr>
            <a:picLocks noChangeAspect="1"/>
          </p:cNvPicPr>
          <p:nvPr/>
        </p:nvPicPr>
        <p:blipFill>
          <a:blip r:embed="rId4"/>
          <a:stretch>
            <a:fillRect/>
          </a:stretch>
        </p:blipFill>
        <p:spPr>
          <a:xfrm>
            <a:off x="1329402" y="1496511"/>
            <a:ext cx="6081098" cy="339440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2" name="Google Shape;1192;p68"/>
          <p:cNvSpPr/>
          <p:nvPr/>
        </p:nvSpPr>
        <p:spPr>
          <a:xfrm>
            <a:off x="0" y="1368568"/>
            <a:ext cx="9156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1193" name="Google Shape;1193;p68"/>
          <p:cNvSpPr txBox="1">
            <a:spLocks noGrp="1"/>
          </p:cNvSpPr>
          <p:nvPr>
            <p:ph type="subTitle" idx="1"/>
          </p:nvPr>
        </p:nvSpPr>
        <p:spPr>
          <a:xfrm>
            <a:off x="196836" y="741300"/>
            <a:ext cx="8579814"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96 requests were made to access the </a:t>
            </a:r>
            <a:r>
              <a:rPr lang="en" sz="1200" b="1" dirty="0"/>
              <a:t>/webdav </a:t>
            </a:r>
            <a:r>
              <a:rPr lang="en" sz="1200" dirty="0"/>
              <a:t>directory</a:t>
            </a:r>
            <a:r>
              <a:rPr lang="en-GB" sz="1200" dirty="0"/>
              <a:t>.</a:t>
            </a:r>
            <a:endParaRPr sz="1200" dirty="0"/>
          </a:p>
          <a:p>
            <a:pPr marL="320040" lvl="0" indent="-167640" algn="l" rtl="0">
              <a:spcBef>
                <a:spcPts val="0"/>
              </a:spcBef>
              <a:spcAft>
                <a:spcPts val="0"/>
              </a:spcAft>
              <a:buSzPts val="1200"/>
              <a:buChar char="●"/>
            </a:pPr>
            <a:r>
              <a:rPr lang="en-AU" sz="1200" dirty="0"/>
              <a:t>T</a:t>
            </a:r>
            <a:r>
              <a:rPr lang="en" sz="1200" dirty="0"/>
              <a:t>he primary requests were for the </a:t>
            </a:r>
            <a:r>
              <a:rPr lang="en" sz="1200" b="1" dirty="0"/>
              <a:t>passwd.dav </a:t>
            </a:r>
            <a:r>
              <a:rPr lang="en" sz="1200" dirty="0"/>
              <a:t>and </a:t>
            </a:r>
            <a:r>
              <a:rPr lang="en" sz="1200" b="1" dirty="0"/>
              <a:t>shell.php </a:t>
            </a:r>
            <a:r>
              <a:rPr lang="en" sz="1200" dirty="0"/>
              <a:t>files.</a:t>
            </a:r>
          </a:p>
          <a:p>
            <a:pPr marL="320040" lvl="0" indent="-167640" algn="l" rtl="0">
              <a:spcBef>
                <a:spcPts val="0"/>
              </a:spcBef>
              <a:spcAft>
                <a:spcPts val="0"/>
              </a:spcAft>
              <a:buSzPts val="1200"/>
              <a:buChar char="●"/>
            </a:pPr>
            <a:endParaRPr lang="en" sz="1200" dirty="0"/>
          </a:p>
          <a:p>
            <a:pPr marL="152400" lvl="0" algn="l" rtl="0">
              <a:spcBef>
                <a:spcPts val="0"/>
              </a:spcBef>
              <a:spcAft>
                <a:spcPts val="0"/>
              </a:spcAft>
              <a:buSzPts val="1200"/>
            </a:pPr>
            <a:r>
              <a:rPr lang="en" sz="1200" dirty="0"/>
              <a:t>Flag Found:</a:t>
            </a:r>
            <a:endParaRPr sz="1200" dirty="0"/>
          </a:p>
        </p:txBody>
      </p:sp>
      <p:pic>
        <p:nvPicPr>
          <p:cNvPr id="1194" name="Google Shape;1194;p68"/>
          <p:cNvPicPr preferRelativeResize="0"/>
          <p:nvPr/>
        </p:nvPicPr>
        <p:blipFill>
          <a:blip r:embed="rId3">
            <a:alphaModFix/>
          </a:blip>
          <a:stretch>
            <a:fillRect/>
          </a:stretch>
        </p:blipFill>
        <p:spPr>
          <a:xfrm>
            <a:off x="295086" y="835137"/>
            <a:ext cx="424701" cy="331225"/>
          </a:xfrm>
          <a:prstGeom prst="rect">
            <a:avLst/>
          </a:prstGeom>
          <a:noFill/>
          <a:ln>
            <a:noFill/>
          </a:ln>
        </p:spPr>
      </p:pic>
      <p:pic>
        <p:nvPicPr>
          <p:cNvPr id="6" name="Picture 5">
            <a:extLst>
              <a:ext uri="{FF2B5EF4-FFF2-40B4-BE49-F238E27FC236}">
                <a16:creationId xmlns:a16="http://schemas.microsoft.com/office/drawing/2014/main" id="{2DF711EE-5FF2-4786-A082-D293D47EA5EE}"/>
              </a:ext>
            </a:extLst>
          </p:cNvPr>
          <p:cNvPicPr>
            <a:picLocks noChangeAspect="1"/>
          </p:cNvPicPr>
          <p:nvPr/>
        </p:nvPicPr>
        <p:blipFill>
          <a:blip r:embed="rId4"/>
          <a:stretch>
            <a:fillRect/>
          </a:stretch>
        </p:blipFill>
        <p:spPr>
          <a:xfrm>
            <a:off x="0" y="2362031"/>
            <a:ext cx="9144000" cy="2554619"/>
          </a:xfrm>
          <a:prstGeom prst="rect">
            <a:avLst/>
          </a:prstGeom>
        </p:spPr>
      </p:pic>
      <p:pic>
        <p:nvPicPr>
          <p:cNvPr id="5" name="Picture 4">
            <a:extLst>
              <a:ext uri="{FF2B5EF4-FFF2-40B4-BE49-F238E27FC236}">
                <a16:creationId xmlns:a16="http://schemas.microsoft.com/office/drawing/2014/main" id="{045A13B6-05A5-4BB4-A775-87B561027501}"/>
              </a:ext>
            </a:extLst>
          </p:cNvPr>
          <p:cNvPicPr>
            <a:picLocks noChangeAspect="1"/>
          </p:cNvPicPr>
          <p:nvPr/>
        </p:nvPicPr>
        <p:blipFill>
          <a:blip r:embed="rId5"/>
          <a:stretch>
            <a:fillRect/>
          </a:stretch>
        </p:blipFill>
        <p:spPr>
          <a:xfrm>
            <a:off x="6458829" y="653511"/>
            <a:ext cx="2488335" cy="1974440"/>
          </a:xfrm>
          <a:prstGeom prst="rect">
            <a:avLst/>
          </a:prstGeom>
        </p:spPr>
      </p:pic>
      <p:pic>
        <p:nvPicPr>
          <p:cNvPr id="3" name="Picture 2" descr="A close up of a screen&#10;&#10;Description automatically generated">
            <a:extLst>
              <a:ext uri="{FF2B5EF4-FFF2-40B4-BE49-F238E27FC236}">
                <a16:creationId xmlns:a16="http://schemas.microsoft.com/office/drawing/2014/main" id="{D96A9A6D-A7B5-44B2-AC01-1BBE53C82081}"/>
              </a:ext>
            </a:extLst>
          </p:cNvPr>
          <p:cNvPicPr>
            <a:picLocks noChangeAspect="1"/>
          </p:cNvPicPr>
          <p:nvPr/>
        </p:nvPicPr>
        <p:blipFill>
          <a:blip r:embed="rId6"/>
          <a:stretch>
            <a:fillRect/>
          </a:stretch>
        </p:blipFill>
        <p:spPr>
          <a:xfrm>
            <a:off x="1754841" y="1361170"/>
            <a:ext cx="4132419" cy="87923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dirty="0">
                <a:solidFill>
                  <a:schemeClr val="dk1"/>
                </a:solidFill>
              </a:rPr>
              <a:t>This document contains the following sections:</a:t>
            </a:r>
            <a:endParaRPr dirty="0"/>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dirty="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20</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tx1"/>
                </a:solidFill>
              </a:rPr>
              <a:t>Mitigation</a:t>
            </a:r>
            <a:r>
              <a:rPr lang="en" dirty="0"/>
              <a:t>: Blocking the Port Scan</a:t>
            </a:r>
            <a:endParaRPr dirty="0"/>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GB" sz="1400" dirty="0"/>
              <a:t>I recommend an alert be sent once 1000 connections occur in an hour.</a:t>
            </a:r>
            <a:endParaRPr sz="1400" dirty="0"/>
          </a:p>
        </p:txBody>
      </p:sp>
      <p:sp>
        <p:nvSpPr>
          <p:cNvPr id="1209" name="Google Shape;1209;p70"/>
          <p:cNvSpPr txBox="1">
            <a:spLocks noGrp="1"/>
          </p:cNvSpPr>
          <p:nvPr>
            <p:ph type="subTitle" idx="3"/>
          </p:nvPr>
        </p:nvSpPr>
        <p:spPr>
          <a:xfrm>
            <a:off x="4763386" y="1604700"/>
            <a:ext cx="4001814" cy="3301800"/>
          </a:xfrm>
          <a:prstGeom prst="rect">
            <a:avLst/>
          </a:prstGeom>
        </p:spPr>
        <p:txBody>
          <a:bodyPr spcFirstLastPara="1" wrap="square" lIns="457200" tIns="0" rIns="457200" bIns="0" anchor="t" anchorCtr="0">
            <a:noAutofit/>
          </a:bodyPr>
          <a:lstStyle/>
          <a:p>
            <a:pPr marL="285750" lvl="0" indent="-285750" algn="l" rtl="0">
              <a:spcBef>
                <a:spcPts val="0"/>
              </a:spcBef>
              <a:spcAft>
                <a:spcPts val="0"/>
              </a:spcAft>
              <a:buFont typeface="Arial" panose="020B0604020202020204" pitchFamily="34" charset="0"/>
              <a:buChar char="•"/>
            </a:pPr>
            <a:r>
              <a:rPr lang="en-GB" sz="1400" dirty="0"/>
              <a:t>Regularly run a system port scan to proactively detect and audit any open ports. </a:t>
            </a:r>
          </a:p>
          <a:p>
            <a:pPr marL="285750" lvl="0" indent="-285750" algn="l" rtl="0">
              <a:spcBef>
                <a:spcPts val="0"/>
              </a:spcBef>
              <a:spcAft>
                <a:spcPts val="0"/>
              </a:spcAft>
              <a:buFont typeface="Arial" panose="020B0604020202020204" pitchFamily="34" charset="0"/>
              <a:buChar char="•"/>
            </a:pPr>
            <a:r>
              <a:rPr lang="en-GB" sz="1400" dirty="0"/>
              <a:t>Set server iptables to drop packet traffic when thresholds are exceeded</a:t>
            </a:r>
          </a:p>
          <a:p>
            <a:pPr marL="285750" lvl="0" indent="-285750" algn="l" rtl="0">
              <a:spcBef>
                <a:spcPts val="0"/>
              </a:spcBef>
              <a:spcAft>
                <a:spcPts val="0"/>
              </a:spcAft>
              <a:buFont typeface="Arial" panose="020B0604020202020204" pitchFamily="34" charset="0"/>
              <a:buChar char="•"/>
            </a:pPr>
            <a:r>
              <a:rPr lang="en-GB" sz="1400" dirty="0"/>
              <a:t>Ensure the firewall is regularly patched to minimise new zero-day attacks. </a:t>
            </a:r>
          </a:p>
          <a:p>
            <a:pPr marL="285750" lvl="0" indent="-285750" algn="l" rtl="0">
              <a:spcBef>
                <a:spcPts val="0"/>
              </a:spcBef>
              <a:spcAft>
                <a:spcPts val="0"/>
              </a:spcAft>
              <a:buFont typeface="Arial" panose="020B0604020202020204" pitchFamily="34" charset="0"/>
              <a:buChar char="•"/>
            </a:pPr>
            <a:r>
              <a:rPr lang="en-GB" sz="1400" dirty="0"/>
              <a:t>Ensure the firewall detects and cuts off the scan attempt in real time.</a:t>
            </a:r>
            <a:endParaRPr sz="1400" dirty="0"/>
          </a:p>
          <a:p>
            <a:pPr marL="0" lvl="0" indent="0" algn="l" rtl="0">
              <a:spcBef>
                <a:spcPts val="0"/>
              </a:spcBef>
              <a:spcAft>
                <a:spcPts val="0"/>
              </a:spcAft>
              <a:buNone/>
            </a:pPr>
            <a:endParaRPr sz="1400" dirty="0"/>
          </a:p>
        </p:txBody>
      </p:sp>
      <p:pic>
        <p:nvPicPr>
          <p:cNvPr id="2" name="Picture 1">
            <a:extLst>
              <a:ext uri="{FF2B5EF4-FFF2-40B4-BE49-F238E27FC236}">
                <a16:creationId xmlns:a16="http://schemas.microsoft.com/office/drawing/2014/main" id="{FDE2DC6D-9362-4C59-A5C0-6F9033ADF62B}"/>
              </a:ext>
            </a:extLst>
          </p:cNvPr>
          <p:cNvPicPr>
            <a:picLocks noChangeAspect="1"/>
          </p:cNvPicPr>
          <p:nvPr/>
        </p:nvPicPr>
        <p:blipFill>
          <a:blip r:embed="rId3"/>
          <a:stretch>
            <a:fillRect/>
          </a:stretch>
        </p:blipFill>
        <p:spPr>
          <a:xfrm>
            <a:off x="90248" y="2210244"/>
            <a:ext cx="5029458" cy="231151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tx1"/>
                </a:solidFill>
              </a:rPr>
              <a:t>Mitigation</a:t>
            </a:r>
            <a:r>
              <a:rPr lang="en" dirty="0"/>
              <a:t>: Finding the Request for the Hidden Directory</a:t>
            </a:r>
            <a:endParaRPr dirty="0"/>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To detect unauthorized access</a:t>
            </a:r>
            <a:r>
              <a:rPr lang="en-GB" sz="1400" dirty="0"/>
              <a:t> requests for hidden folders and files, I would set an alert when these requests occur.</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GB" sz="1400" dirty="0"/>
              <a:t>I would recommend a threshold of maximum 5 attempts per hour that would trigger an alert to be sent.</a:t>
            </a:r>
            <a:endParaRPr sz="1400" dirty="0"/>
          </a:p>
          <a:p>
            <a:pPr marL="0" lvl="0" indent="0" algn="l" rtl="0">
              <a:spcBef>
                <a:spcPts val="0"/>
              </a:spcBef>
              <a:spcAft>
                <a:spcPts val="0"/>
              </a:spcAft>
              <a:buNone/>
            </a:pPr>
            <a:endParaRPr sz="14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285750" lvl="0" indent="-285750" algn="l" rtl="0">
              <a:spcBef>
                <a:spcPts val="0"/>
              </a:spcBef>
              <a:spcAft>
                <a:spcPts val="0"/>
              </a:spcAft>
              <a:buFont typeface="Arial" panose="020B0604020202020204" pitchFamily="34" charset="0"/>
              <a:buChar char="•"/>
            </a:pPr>
            <a:r>
              <a:rPr lang="en-GB" sz="1400" dirty="0"/>
              <a:t>Highly confidential folders should not be shared for public access</a:t>
            </a:r>
          </a:p>
          <a:p>
            <a:pPr marL="285750" lvl="0" indent="-285750" algn="l" rtl="0">
              <a:spcBef>
                <a:spcPts val="0"/>
              </a:spcBef>
              <a:spcAft>
                <a:spcPts val="0"/>
              </a:spcAft>
              <a:buFont typeface="Arial" panose="020B0604020202020204" pitchFamily="34" charset="0"/>
              <a:buChar char="•"/>
            </a:pPr>
            <a:r>
              <a:rPr lang="en-GB" sz="1400" dirty="0"/>
              <a:t>Rename folders containing sensitive/private/company critical data</a:t>
            </a:r>
          </a:p>
          <a:p>
            <a:pPr marL="285750" lvl="0" indent="-285750" algn="l" rtl="0">
              <a:spcBef>
                <a:spcPts val="0"/>
              </a:spcBef>
              <a:spcAft>
                <a:spcPts val="0"/>
              </a:spcAft>
              <a:buFont typeface="Arial" panose="020B0604020202020204" pitchFamily="34" charset="0"/>
              <a:buChar char="•"/>
            </a:pPr>
            <a:r>
              <a:rPr lang="en-GB" sz="1400" dirty="0"/>
              <a:t>Encrypt data contained within confidential folders</a:t>
            </a:r>
          </a:p>
          <a:p>
            <a:pPr marL="285750" lvl="0" indent="-285750" algn="l" rtl="0">
              <a:spcBef>
                <a:spcPts val="0"/>
              </a:spcBef>
              <a:spcAft>
                <a:spcPts val="0"/>
              </a:spcAft>
              <a:buFont typeface="Arial" panose="020B0604020202020204" pitchFamily="34" charset="0"/>
              <a:buChar char="•"/>
            </a:pPr>
            <a:r>
              <a:rPr lang="en-GB" sz="1400" dirty="0"/>
              <a:t>Review IP addresses that cause an alert to be sent: either whitelist or block the IP addresses.</a:t>
            </a:r>
            <a:endParaRPr sz="1400" dirty="0"/>
          </a:p>
          <a:p>
            <a:pPr marL="0" lvl="0" indent="0" algn="l" rtl="0">
              <a:spcBef>
                <a:spcPts val="0"/>
              </a:spcBef>
              <a:spcAft>
                <a:spcPts val="0"/>
              </a:spcAft>
              <a:buNone/>
            </a:pPr>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Mitigation: Preventing Brute Force Attacks</a:t>
            </a:r>
            <a:endParaRPr dirty="0"/>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0" y="1464227"/>
            <a:ext cx="4572000" cy="1799969"/>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A HTTP 401 Unauthorized client error indicates that the request has ot been applied because it lacks valid authentication credentials for the target resource.</a:t>
            </a:r>
          </a:p>
          <a:p>
            <a:pPr marL="0" lvl="0" indent="0" algn="l" rtl="0">
              <a:spcBef>
                <a:spcPts val="0"/>
              </a:spcBef>
              <a:spcAft>
                <a:spcPts val="0"/>
              </a:spcAft>
              <a:buNone/>
            </a:pPr>
            <a:endParaRPr lang="en" sz="1000" dirty="0"/>
          </a:p>
          <a:p>
            <a:pPr marL="0" lvl="0" indent="0" algn="l" rtl="0">
              <a:spcBef>
                <a:spcPts val="0"/>
              </a:spcBef>
              <a:spcAft>
                <a:spcPts val="0"/>
              </a:spcAft>
              <a:buNone/>
            </a:pPr>
            <a:r>
              <a:rPr lang="en" sz="1400" dirty="0"/>
              <a:t>I would detect future brute force attacks by setting an alarm that alerts if a 401 error is returned. </a:t>
            </a:r>
            <a:endParaRPr sz="1400" dirty="0"/>
          </a:p>
        </p:txBody>
      </p:sp>
      <p:sp>
        <p:nvSpPr>
          <p:cNvPr id="1225" name="Google Shape;1225;p72"/>
          <p:cNvSpPr txBox="1">
            <a:spLocks noGrp="1"/>
          </p:cNvSpPr>
          <p:nvPr>
            <p:ph type="subTitle" idx="3"/>
          </p:nvPr>
        </p:nvSpPr>
        <p:spPr>
          <a:xfrm>
            <a:off x="4466799" y="1464227"/>
            <a:ext cx="4464550" cy="3301800"/>
          </a:xfrm>
          <a:prstGeom prst="rect">
            <a:avLst/>
          </a:prstGeom>
        </p:spPr>
        <p:txBody>
          <a:bodyPr spcFirstLastPara="1" wrap="square" lIns="457200" tIns="0" rIns="457200" bIns="0" anchor="t" anchorCtr="0">
            <a:noAutofit/>
          </a:bodyPr>
          <a:lstStyle/>
          <a:p>
            <a:pPr marL="171450" lvl="0" indent="-171450" algn="l" rtl="0">
              <a:spcBef>
                <a:spcPts val="0"/>
              </a:spcBef>
              <a:spcAft>
                <a:spcPts val="0"/>
              </a:spcAft>
              <a:buFont typeface="Wingdings" panose="05000000000000000000" pitchFamily="2" charset="2"/>
              <a:buChar char="ü"/>
            </a:pPr>
            <a:r>
              <a:rPr lang="en-GB" sz="1300" dirty="0"/>
              <a:t>I would create a policy that locks out accounts for 30 minutes after 5 unsuccessful attempts.</a:t>
            </a:r>
          </a:p>
          <a:p>
            <a:pPr marL="171450" lvl="0" indent="-171450" algn="l" rtl="0">
              <a:spcBef>
                <a:spcPts val="0"/>
              </a:spcBef>
              <a:spcAft>
                <a:spcPts val="0"/>
              </a:spcAft>
              <a:buFont typeface="Wingdings" panose="05000000000000000000" pitchFamily="2" charset="2"/>
              <a:buChar char="ü"/>
            </a:pPr>
            <a:endParaRPr lang="en-GB" sz="1300" dirty="0"/>
          </a:p>
          <a:p>
            <a:pPr marL="171450" lvl="0" indent="-171450" algn="l" rtl="0">
              <a:spcBef>
                <a:spcPts val="0"/>
              </a:spcBef>
              <a:spcAft>
                <a:spcPts val="0"/>
              </a:spcAft>
              <a:buFont typeface="Wingdings" panose="05000000000000000000" pitchFamily="2" charset="2"/>
              <a:buChar char="ü"/>
            </a:pPr>
            <a:r>
              <a:rPr lang="en-GB" sz="1300" dirty="0"/>
              <a:t>I would create a password policy that requires password complexity. I would compare the passwords to common password lists, and prevent users from reusing historical passwords.</a:t>
            </a:r>
          </a:p>
          <a:p>
            <a:pPr marL="171450" lvl="0" indent="-171450" algn="l" rtl="0">
              <a:spcBef>
                <a:spcPts val="0"/>
              </a:spcBef>
              <a:spcAft>
                <a:spcPts val="0"/>
              </a:spcAft>
              <a:buFont typeface="Wingdings" panose="05000000000000000000" pitchFamily="2" charset="2"/>
              <a:buChar char="ü"/>
            </a:pPr>
            <a:endParaRPr lang="en-GB" sz="1300" dirty="0"/>
          </a:p>
          <a:p>
            <a:pPr marL="171450" lvl="0" indent="-171450" algn="l" rtl="0">
              <a:spcBef>
                <a:spcPts val="0"/>
              </a:spcBef>
              <a:spcAft>
                <a:spcPts val="0"/>
              </a:spcAft>
              <a:buFont typeface="Wingdings" panose="05000000000000000000" pitchFamily="2" charset="2"/>
              <a:buChar char="ü"/>
            </a:pPr>
            <a:r>
              <a:rPr lang="en-GB" sz="1300" dirty="0"/>
              <a:t>I would create a list of blocked IP addresses based on IP addresses that have 30 unsuccessful attempts in 6 months. If the IP address happens to be a staff member, re-education may be required.</a:t>
            </a:r>
            <a:endParaRPr sz="1300" dirty="0"/>
          </a:p>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F230FC21-BB91-4F9E-8444-9C250DCFD48F}"/>
              </a:ext>
            </a:extLst>
          </p:cNvPr>
          <p:cNvPicPr>
            <a:picLocks noChangeAspect="1"/>
          </p:cNvPicPr>
          <p:nvPr/>
        </p:nvPicPr>
        <p:blipFill>
          <a:blip r:embed="rId3"/>
          <a:stretch>
            <a:fillRect/>
          </a:stretch>
        </p:blipFill>
        <p:spPr>
          <a:xfrm>
            <a:off x="2366168" y="2814939"/>
            <a:ext cx="2218132" cy="2101711"/>
          </a:xfrm>
          <a:prstGeom prst="rect">
            <a:avLst/>
          </a:prstGeom>
        </p:spPr>
      </p:pic>
      <p:sp>
        <p:nvSpPr>
          <p:cNvPr id="8" name="Google Shape;1224;p72">
            <a:extLst>
              <a:ext uri="{FF2B5EF4-FFF2-40B4-BE49-F238E27FC236}">
                <a16:creationId xmlns:a16="http://schemas.microsoft.com/office/drawing/2014/main" id="{9C325491-4A38-498C-8A34-41EB2DFBFE0A}"/>
              </a:ext>
            </a:extLst>
          </p:cNvPr>
          <p:cNvSpPr txBox="1">
            <a:spLocks/>
          </p:cNvSpPr>
          <p:nvPr/>
        </p:nvSpPr>
        <p:spPr>
          <a:xfrm>
            <a:off x="0" y="3188019"/>
            <a:ext cx="2723602" cy="1501831"/>
          </a:xfrm>
          <a:prstGeom prst="rect">
            <a:avLst/>
          </a:prstGeom>
          <a:noFill/>
          <a:ln>
            <a:noFill/>
          </a:ln>
        </p:spPr>
        <p:txBody>
          <a:bodyPr spcFirstLastPara="1" wrap="square" lIns="457200" tIns="0" rIns="457200" bIns="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000000"/>
              </a:buClr>
              <a:buFont typeface="Arial"/>
              <a:buNone/>
              <a:defRPr sz="1200" b="0"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pPr>
            <a:r>
              <a:rPr lang="en-GB" sz="1400" dirty="0"/>
              <a:t>The threshold I would set to activate this alarm would be when 10 errors are returned.</a:t>
            </a:r>
          </a:p>
          <a:p>
            <a:endParaRPr lang="en-GB"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Mitigation: Detecting the WebDAV Connection</a:t>
            </a:r>
            <a:endParaRPr dirty="0"/>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549285"/>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dirty="0"/>
              <a:t>First, I would create a Whitelist of trusted IP Addresses. Review this list every 6 months: ‘do they really need access?’</a:t>
            </a:r>
          </a:p>
          <a:p>
            <a:pPr marL="0" lvl="0" indent="0" algn="l" rtl="0">
              <a:spcBef>
                <a:spcPts val="0"/>
              </a:spcBef>
              <a:spcAft>
                <a:spcPts val="0"/>
              </a:spcAft>
              <a:buNone/>
            </a:pPr>
            <a:endParaRPr lang="en" sz="1400" dirty="0"/>
          </a:p>
          <a:p>
            <a:pPr marL="0" lvl="0" indent="0" algn="l" rtl="0">
              <a:spcBef>
                <a:spcPts val="0"/>
              </a:spcBef>
              <a:spcAft>
                <a:spcPts val="0"/>
              </a:spcAft>
              <a:buNone/>
            </a:pPr>
            <a:r>
              <a:rPr lang="en" sz="1400" dirty="0"/>
              <a:t>On </a:t>
            </a:r>
            <a:r>
              <a:rPr lang="en" sz="1400" b="1" dirty="0"/>
              <a:t>HTTP GET </a:t>
            </a:r>
            <a:r>
              <a:rPr lang="en" sz="1400" dirty="0"/>
              <a:t>request, I would set an alarm that activates on any IP address trying to access the webDAV directory outside of those trusted IP addresses.</a:t>
            </a:r>
            <a:endParaRPr sz="1400" dirty="0"/>
          </a:p>
          <a:p>
            <a:pPr marL="0" lvl="0" indent="0" algn="l" rtl="0">
              <a:spcBef>
                <a:spcPts val="0"/>
              </a:spcBef>
              <a:spcAft>
                <a:spcPts val="0"/>
              </a:spcAft>
              <a:buClr>
                <a:schemeClr val="dk1"/>
              </a:buClr>
              <a:buSzPts val="1100"/>
              <a:buFont typeface="Arial"/>
              <a:buNone/>
            </a:pPr>
            <a:endParaRPr sz="1400" dirty="0"/>
          </a:p>
          <a:p>
            <a:pPr>
              <a:buClr>
                <a:schemeClr val="dk1"/>
              </a:buClr>
              <a:buSzPts val="1100"/>
            </a:pPr>
            <a:r>
              <a:rPr lang="en-GB" sz="1400" dirty="0"/>
              <a:t>The threshold I would set to activate this alarm would be when any </a:t>
            </a:r>
            <a:r>
              <a:rPr lang="en-GB" sz="1400" b="1" dirty="0"/>
              <a:t>HTTP PUT </a:t>
            </a:r>
            <a:r>
              <a:rPr lang="en-GB" sz="1400" dirty="0"/>
              <a:t>request is made.</a:t>
            </a:r>
            <a:endParaRPr sz="1400" dirty="0"/>
          </a:p>
        </p:txBody>
      </p:sp>
      <p:sp>
        <p:nvSpPr>
          <p:cNvPr id="1233" name="Google Shape;1233;p73"/>
          <p:cNvSpPr txBox="1">
            <a:spLocks noGrp="1"/>
          </p:cNvSpPr>
          <p:nvPr>
            <p:ph type="subTitle" idx="3"/>
          </p:nvPr>
        </p:nvSpPr>
        <p:spPr>
          <a:xfrm>
            <a:off x="4466799" y="1551535"/>
            <a:ext cx="4432652" cy="3301800"/>
          </a:xfrm>
          <a:prstGeom prst="rect">
            <a:avLst/>
          </a:prstGeom>
        </p:spPr>
        <p:txBody>
          <a:bodyPr spcFirstLastPara="1" wrap="square" lIns="457200" tIns="0" rIns="457200" bIns="0" anchor="t" anchorCtr="0">
            <a:noAutofit/>
          </a:bodyPr>
          <a:lstStyle/>
          <a:p>
            <a:pPr marL="285750" indent="-285750">
              <a:buFont typeface="Wingdings" panose="05000000000000000000" pitchFamily="2" charset="2"/>
              <a:buChar char="ü"/>
            </a:pPr>
            <a:r>
              <a:rPr lang="en-GB" sz="1400" dirty="0"/>
              <a:t>Creating a whitelist of trusted IP addresses and ensure my firewall security policy prevents all other access.  </a:t>
            </a:r>
            <a:r>
              <a:rPr lang="en-GB" dirty="0">
                <a:solidFill>
                  <a:srgbClr val="7030A0"/>
                </a:solidFill>
              </a:rPr>
              <a:t>[APDX001]     [APDX002]</a:t>
            </a:r>
          </a:p>
          <a:p>
            <a:endParaRPr lang="en-GB" sz="600" dirty="0"/>
          </a:p>
          <a:p>
            <a:r>
              <a:rPr lang="en-GB" dirty="0"/>
              <a:t>Assuming my IP address is 192.168.1.1, within Ubuntu I would run the following command: </a:t>
            </a:r>
          </a:p>
          <a:p>
            <a:r>
              <a:rPr lang="en-GB" dirty="0">
                <a:solidFill>
                  <a:schemeClr val="bg2"/>
                </a:solidFill>
              </a:rPr>
              <a:t>$ </a:t>
            </a:r>
            <a:r>
              <a:rPr kumimoji="0" lang="en-US" altLang="en-US" b="0" i="0" u="none" strike="noStrike" cap="none" normalizeH="0" baseline="0" dirty="0">
                <a:ln>
                  <a:noFill/>
                </a:ln>
                <a:solidFill>
                  <a:schemeClr val="bg2"/>
                </a:solidFill>
                <a:effectLst/>
                <a:latin typeface="SFMono-Regular"/>
              </a:rPr>
              <a:t>iptables -I INPUT -s </a:t>
            </a:r>
            <a:r>
              <a:rPr kumimoji="0" lang="en-US" altLang="en-US" b="1" i="0" u="none" strike="noStrike" cap="none" normalizeH="0" baseline="0" dirty="0">
                <a:ln>
                  <a:noFill/>
                </a:ln>
                <a:solidFill>
                  <a:schemeClr val="bg2"/>
                </a:solidFill>
                <a:effectLst/>
                <a:latin typeface="SFMono-Regular"/>
              </a:rPr>
              <a:t>192.168.1.1 </a:t>
            </a:r>
            <a:r>
              <a:rPr kumimoji="0" lang="en-US" altLang="en-US" b="0" i="0" u="none" strike="noStrike" cap="none" normalizeH="0" baseline="0" dirty="0">
                <a:ln>
                  <a:noFill/>
                </a:ln>
                <a:solidFill>
                  <a:schemeClr val="bg2"/>
                </a:solidFill>
                <a:effectLst/>
                <a:latin typeface="SFMono-Regular"/>
              </a:rPr>
              <a:t>-p </a:t>
            </a:r>
            <a:r>
              <a:rPr kumimoji="0" lang="en-US" altLang="en-US" b="0" i="0" u="none" strike="noStrike" cap="none" normalizeH="0" baseline="0" dirty="0" err="1">
                <a:ln>
                  <a:noFill/>
                </a:ln>
                <a:solidFill>
                  <a:schemeClr val="bg2"/>
                </a:solidFill>
                <a:effectLst/>
                <a:latin typeface="SFMono-Regular"/>
              </a:rPr>
              <a:t>tcp</a:t>
            </a:r>
            <a:r>
              <a:rPr kumimoji="0" lang="en-US" altLang="en-US" b="0" i="0" u="none" strike="noStrike" cap="none" normalizeH="0" baseline="0" dirty="0">
                <a:ln>
                  <a:noFill/>
                </a:ln>
                <a:solidFill>
                  <a:schemeClr val="bg2"/>
                </a:solidFill>
                <a:effectLst/>
                <a:latin typeface="SFMono-Regular"/>
              </a:rPr>
              <a:t> -m multiport --</a:t>
            </a:r>
            <a:r>
              <a:rPr kumimoji="0" lang="en-US" altLang="en-US" b="0" i="0" u="none" strike="noStrike" cap="none" normalizeH="0" baseline="0" dirty="0" err="1">
                <a:ln>
                  <a:noFill/>
                </a:ln>
                <a:solidFill>
                  <a:schemeClr val="bg2"/>
                </a:solidFill>
                <a:effectLst/>
                <a:latin typeface="SFMono-Regular"/>
              </a:rPr>
              <a:t>dports</a:t>
            </a:r>
            <a:r>
              <a:rPr kumimoji="0" lang="en-US" altLang="en-US" b="0" i="0" u="none" strike="noStrike" cap="none" normalizeH="0" baseline="0" dirty="0">
                <a:ln>
                  <a:noFill/>
                </a:ln>
                <a:solidFill>
                  <a:schemeClr val="bg2"/>
                </a:solidFill>
                <a:effectLst/>
                <a:latin typeface="SFMono-Regular"/>
              </a:rPr>
              <a:t> 80,443 -j ACCEPT</a:t>
            </a:r>
            <a:r>
              <a:rPr kumimoji="0" lang="en-US" altLang="en-US" b="0" i="0" u="none" strike="noStrike" cap="none" normalizeH="0" baseline="0" dirty="0">
                <a:ln>
                  <a:noFill/>
                </a:ln>
                <a:solidFill>
                  <a:schemeClr val="bg2"/>
                </a:solidFill>
                <a:effectLst/>
              </a:rPr>
              <a:t> </a:t>
            </a:r>
            <a:endParaRPr kumimoji="0" lang="en-US" altLang="en-US" b="0" i="0" u="none" strike="noStrike" cap="none" normalizeH="0" baseline="0" dirty="0">
              <a:ln>
                <a:noFill/>
              </a:ln>
              <a:solidFill>
                <a:schemeClr val="bg2"/>
              </a:solidFill>
              <a:effectLst/>
              <a:latin typeface="Arial" panose="020B0604020202020204" pitchFamily="34" charset="0"/>
            </a:endParaRPr>
          </a:p>
          <a:p>
            <a:pPr lvl="0" algn="l" rtl="0">
              <a:spcBef>
                <a:spcPts val="0"/>
              </a:spcBef>
              <a:spcAft>
                <a:spcPts val="0"/>
              </a:spcAft>
            </a:pPr>
            <a:r>
              <a:rPr lang="en-GB" sz="600" dirty="0"/>
              <a:t> </a:t>
            </a:r>
          </a:p>
          <a:p>
            <a:pPr marL="285750" lvl="0" indent="-285750" algn="l" rtl="0">
              <a:spcBef>
                <a:spcPts val="0"/>
              </a:spcBef>
              <a:spcAft>
                <a:spcPts val="0"/>
              </a:spcAft>
              <a:buFont typeface="Wingdings" panose="05000000000000000000" pitchFamily="2" charset="2"/>
              <a:buChar char="ü"/>
            </a:pPr>
            <a:r>
              <a:rPr lang="en-GB" sz="1400" dirty="0"/>
              <a:t>In conjunction with other mitigation strategies, I would ensure that any access to the WebDAV folder is only permitted by users with complex username and passwords.</a:t>
            </a:r>
            <a:endParaRPr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tx1"/>
                </a:solidFill>
              </a:rPr>
              <a:t>Mitigation</a:t>
            </a:r>
            <a:r>
              <a:rPr lang="en" dirty="0"/>
              <a:t>: Identifying Reverse Shell Uploads</a:t>
            </a:r>
            <a:endParaRPr dirty="0"/>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GB" sz="1400" dirty="0"/>
              <a:t>I recommend that an alert be set for any traffic attempting to access port 4444. The threshold for the alert to be sent is when one or more attempt is made.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GB" sz="1400" dirty="0"/>
              <a:t>I recommend setting an alert for any files being uploaded into the /</a:t>
            </a:r>
            <a:r>
              <a:rPr lang="en-GB" sz="1400" dirty="0" err="1"/>
              <a:t>webDAV</a:t>
            </a:r>
            <a:r>
              <a:rPr lang="en-GB" sz="1400" dirty="0"/>
              <a:t> folder. The threshold for the alert to be sent is when one or more attempt is made.</a:t>
            </a: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285750" lvl="0" indent="-285750" algn="l" rtl="0">
              <a:spcBef>
                <a:spcPts val="0"/>
              </a:spcBef>
              <a:spcAft>
                <a:spcPts val="0"/>
              </a:spcAft>
              <a:buFont typeface="Arial" panose="020B0604020202020204" pitchFamily="34" charset="0"/>
              <a:buChar char="•"/>
            </a:pPr>
            <a:r>
              <a:rPr lang="en-GB" sz="1400" dirty="0"/>
              <a:t>Block all IP addresses other than whitelisted IP addresses (because reverse shells can be created over DNS, this action will only limit the risk of reverse shell connections, not eliminate the risk)</a:t>
            </a:r>
          </a:p>
          <a:p>
            <a:pPr marL="285750" lvl="0" indent="-285750" algn="l" rtl="0">
              <a:spcBef>
                <a:spcPts val="0"/>
              </a:spcBef>
              <a:spcAft>
                <a:spcPts val="0"/>
              </a:spcAft>
              <a:buFont typeface="Arial" panose="020B0604020202020204" pitchFamily="34" charset="0"/>
              <a:buChar char="•"/>
            </a:pPr>
            <a:r>
              <a:rPr lang="en-GB" sz="1400" dirty="0"/>
              <a:t>Set access to the /</a:t>
            </a:r>
            <a:r>
              <a:rPr lang="en-GB" sz="1400" dirty="0" err="1"/>
              <a:t>webDAV</a:t>
            </a:r>
            <a:r>
              <a:rPr lang="en-GB" sz="1400" dirty="0"/>
              <a:t> folder to read only to prevent payloads from being uploaded</a:t>
            </a:r>
          </a:p>
          <a:p>
            <a:pPr marL="285750" lvl="0" indent="-285750" algn="l" rtl="0">
              <a:spcBef>
                <a:spcPts val="0"/>
              </a:spcBef>
              <a:spcAft>
                <a:spcPts val="0"/>
              </a:spcAft>
              <a:buFont typeface="Arial" panose="020B0604020202020204" pitchFamily="34" charset="0"/>
              <a:buChar char="•"/>
            </a:pPr>
            <a:r>
              <a:rPr lang="en-GB" sz="1400" dirty="0"/>
              <a:t>Ensure only necessary ports are open</a:t>
            </a:r>
            <a:endParaRPr sz="1400" dirty="0"/>
          </a:p>
          <a:p>
            <a:pPr marL="0" lvl="0" indent="0" algn="l" rtl="0">
              <a:spcBef>
                <a:spcPts val="0"/>
              </a:spcBef>
              <a:spcAft>
                <a:spcPts val="0"/>
              </a:spcAft>
              <a:buClr>
                <a:schemeClr val="dk1"/>
              </a:buClr>
              <a:buSzPts val="1100"/>
              <a:buFont typeface="Arial"/>
              <a:buNone/>
            </a:pPr>
            <a:endParaRPr sz="1400" dirty="0"/>
          </a:p>
          <a:p>
            <a:pPr algn="r"/>
            <a:r>
              <a:rPr lang="en-GB" dirty="0">
                <a:solidFill>
                  <a:srgbClr val="7030A0"/>
                </a:solidFill>
              </a:rPr>
              <a:t>[APDX003]</a:t>
            </a:r>
          </a:p>
          <a:p>
            <a:pPr marL="0" lvl="0" indent="0" algn="l" rtl="0">
              <a:spcBef>
                <a:spcPts val="0"/>
              </a:spcBef>
              <a:spcAft>
                <a:spcPts val="0"/>
              </a:spcAft>
              <a:buNone/>
            </a:pPr>
            <a:endParaRPr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8D8BA8-A79F-4124-A5BC-E69CCC68E162}"/>
              </a:ext>
            </a:extLst>
          </p:cNvPr>
          <p:cNvSpPr/>
          <p:nvPr/>
        </p:nvSpPr>
        <p:spPr>
          <a:xfrm>
            <a:off x="12300" y="3477844"/>
            <a:ext cx="9156300" cy="166565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D33DD28D-E88D-427D-B0D7-01F5CB269A6F}"/>
              </a:ext>
            </a:extLst>
          </p:cNvPr>
          <p:cNvSpPr>
            <a:spLocks noGrp="1"/>
          </p:cNvSpPr>
          <p:nvPr>
            <p:ph type="title"/>
          </p:nvPr>
        </p:nvSpPr>
        <p:spPr/>
        <p:txBody>
          <a:bodyPr/>
          <a:lstStyle/>
          <a:p>
            <a:r>
              <a:rPr lang="en-GB" dirty="0">
                <a:solidFill>
                  <a:schemeClr val="tx1"/>
                </a:solidFill>
              </a:rPr>
              <a:t>Assessment Summary</a:t>
            </a:r>
            <a:endParaRPr lang="en-AU" dirty="0">
              <a:solidFill>
                <a:schemeClr val="tx1"/>
              </a:solidFill>
            </a:endParaRPr>
          </a:p>
        </p:txBody>
      </p:sp>
      <p:sp>
        <p:nvSpPr>
          <p:cNvPr id="3" name="Subtitle 2">
            <a:extLst>
              <a:ext uri="{FF2B5EF4-FFF2-40B4-BE49-F238E27FC236}">
                <a16:creationId xmlns:a16="http://schemas.microsoft.com/office/drawing/2014/main" id="{E97FB93A-DA71-4DE6-84D0-9646F31A391E}"/>
              </a:ext>
            </a:extLst>
          </p:cNvPr>
          <p:cNvSpPr>
            <a:spLocks noGrp="1"/>
          </p:cNvSpPr>
          <p:nvPr>
            <p:ph type="subTitle" idx="1"/>
          </p:nvPr>
        </p:nvSpPr>
        <p:spPr>
          <a:xfrm>
            <a:off x="12300" y="3488478"/>
            <a:ext cx="9144000" cy="1548692"/>
          </a:xfrm>
        </p:spPr>
        <p:txBody>
          <a:bodyPr/>
          <a:lstStyle/>
          <a:p>
            <a:pPr algn="just"/>
            <a:r>
              <a:rPr lang="en-GB" sz="1300" dirty="0"/>
              <a:t>It is important to note that the above report is not an exhaustive review of the client’s I.T. systems or security policies. I have identified 11 vulnerabilities and provided mitigation strategies for several of them. What I have made clear however is that vulnerabilities can and will always be found. If you are a company executive, you should be constantly asking yourself: How prepared is my company for dealing with a cybersecurity breach?</a:t>
            </a:r>
          </a:p>
          <a:p>
            <a:pPr algn="just"/>
            <a:endParaRPr lang="en-GB" sz="800" dirty="0"/>
          </a:p>
          <a:p>
            <a:pPr algn="just"/>
            <a:r>
              <a:rPr lang="en-GB" sz="1300" b="1" dirty="0"/>
              <a:t>Keep this fact in mind: It is not if you will get hacked, it is WHEN you will get hacked. </a:t>
            </a:r>
          </a:p>
          <a:p>
            <a:pPr algn="just"/>
            <a:r>
              <a:rPr lang="en-GB" sz="1300" b="1" dirty="0"/>
              <a:t>I encourage you to take steps to minimising the impacts of when this occurs.</a:t>
            </a:r>
            <a:endParaRPr lang="en-AU" sz="1300" b="1" dirty="0"/>
          </a:p>
        </p:txBody>
      </p:sp>
      <p:sp>
        <p:nvSpPr>
          <p:cNvPr id="5" name="Text Placeholder 4">
            <a:extLst>
              <a:ext uri="{FF2B5EF4-FFF2-40B4-BE49-F238E27FC236}">
                <a16:creationId xmlns:a16="http://schemas.microsoft.com/office/drawing/2014/main" id="{A900F20F-572B-4335-BE0C-4DD50FB4D83A}"/>
              </a:ext>
            </a:extLst>
          </p:cNvPr>
          <p:cNvSpPr>
            <a:spLocks noGrp="1"/>
          </p:cNvSpPr>
          <p:nvPr>
            <p:ph type="body" idx="3"/>
          </p:nvPr>
        </p:nvSpPr>
        <p:spPr>
          <a:xfrm>
            <a:off x="-24425" y="753575"/>
            <a:ext cx="4848272" cy="2628574"/>
          </a:xfrm>
        </p:spPr>
        <p:txBody>
          <a:bodyPr/>
          <a:lstStyle/>
          <a:p>
            <a:pPr marL="139700" indent="0">
              <a:buNone/>
            </a:pPr>
            <a:r>
              <a:rPr lang="en-GB" dirty="0"/>
              <a:t>The </a:t>
            </a:r>
            <a:r>
              <a:rPr lang="en-GB" dirty="0">
                <a:solidFill>
                  <a:srgbClr val="FF0000"/>
                </a:solidFill>
              </a:rPr>
              <a:t>Red Team </a:t>
            </a:r>
            <a:r>
              <a:rPr lang="en-GB" dirty="0"/>
              <a:t>uncovered the following vulnerabilities:</a:t>
            </a:r>
          </a:p>
          <a:p>
            <a:r>
              <a:rPr lang="en-GB" sz="1300" dirty="0"/>
              <a:t>Accessed the system via HTTP Port 80</a:t>
            </a:r>
          </a:p>
          <a:p>
            <a:r>
              <a:rPr lang="en-GB" sz="1300" dirty="0">
                <a:latin typeface="Roboto"/>
                <a:ea typeface="Roboto"/>
                <a:cs typeface="Roboto"/>
                <a:sym typeface="Roboto"/>
              </a:rPr>
              <a:t>Found Root accessibility</a:t>
            </a:r>
          </a:p>
          <a:p>
            <a:r>
              <a:rPr lang="en-GB" sz="1300" dirty="0"/>
              <a:t>Found the occurrence of simplistic usernames and weak passwords</a:t>
            </a:r>
          </a:p>
          <a:p>
            <a:r>
              <a:rPr lang="en-GB" sz="1300" dirty="0"/>
              <a:t>Brute forced passwords to gain system access</a:t>
            </a:r>
          </a:p>
          <a:p>
            <a:r>
              <a:rPr lang="en-GB" sz="1300" dirty="0"/>
              <a:t>Cracked a hashed password to gain system access and use a shell </a:t>
            </a:r>
            <a:r>
              <a:rPr lang="en-GB" sz="1300" dirty="0">
                <a:solidFill>
                  <a:schemeClr val="tx1"/>
                </a:solidFill>
              </a:rPr>
              <a:t>script</a:t>
            </a:r>
          </a:p>
          <a:p>
            <a:r>
              <a:rPr lang="en-GB" sz="1300" dirty="0"/>
              <a:t>Identified a LFI vulnerability</a:t>
            </a:r>
          </a:p>
          <a:p>
            <a:r>
              <a:rPr lang="en-GB" sz="1300" dirty="0">
                <a:latin typeface="Roboto"/>
                <a:ea typeface="Roboto"/>
                <a:cs typeface="Roboto"/>
                <a:sym typeface="Roboto"/>
              </a:rPr>
              <a:t>Identified Directory Indexing vulnerability CWE-548</a:t>
            </a:r>
          </a:p>
          <a:p>
            <a:endParaRPr lang="en-GB" sz="1200" dirty="0"/>
          </a:p>
          <a:p>
            <a:endParaRPr lang="en-GB" sz="1200" dirty="0">
              <a:latin typeface="Roboto"/>
              <a:ea typeface="Roboto"/>
              <a:cs typeface="Roboto"/>
              <a:sym typeface="Roboto"/>
            </a:endParaRPr>
          </a:p>
          <a:p>
            <a:endParaRPr lang="en-GB" sz="1200" dirty="0">
              <a:latin typeface="Roboto"/>
              <a:ea typeface="Roboto"/>
              <a:cs typeface="Roboto"/>
              <a:sym typeface="Roboto"/>
            </a:endParaRPr>
          </a:p>
          <a:p>
            <a:endParaRPr lang="en-AU" sz="1200" dirty="0"/>
          </a:p>
        </p:txBody>
      </p:sp>
      <p:sp>
        <p:nvSpPr>
          <p:cNvPr id="8" name="Text Placeholder 4">
            <a:extLst>
              <a:ext uri="{FF2B5EF4-FFF2-40B4-BE49-F238E27FC236}">
                <a16:creationId xmlns:a16="http://schemas.microsoft.com/office/drawing/2014/main" id="{90F43401-C1CF-4FD6-8625-BFE1F709B1B2}"/>
              </a:ext>
            </a:extLst>
          </p:cNvPr>
          <p:cNvSpPr txBox="1">
            <a:spLocks/>
          </p:cNvSpPr>
          <p:nvPr/>
        </p:nvSpPr>
        <p:spPr>
          <a:xfrm>
            <a:off x="4559875" y="753575"/>
            <a:ext cx="4571825" cy="2515028"/>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139700" indent="0">
              <a:buNone/>
            </a:pPr>
            <a:r>
              <a:rPr lang="en-GB" dirty="0"/>
              <a:t>The </a:t>
            </a:r>
            <a:r>
              <a:rPr lang="en-GB" dirty="0">
                <a:solidFill>
                  <a:srgbClr val="0070C0"/>
                </a:solidFill>
              </a:rPr>
              <a:t>Blue Team </a:t>
            </a:r>
            <a:r>
              <a:rPr lang="en-GB" dirty="0"/>
              <a:t>also:</a:t>
            </a:r>
          </a:p>
          <a:p>
            <a:r>
              <a:rPr lang="en-GB" sz="1300" dirty="0"/>
              <a:t>Confirmed that a port scan occurred</a:t>
            </a:r>
          </a:p>
          <a:p>
            <a:r>
              <a:rPr lang="en-GB" sz="1300" dirty="0"/>
              <a:t>Found requests for a hidden directory</a:t>
            </a:r>
          </a:p>
          <a:p>
            <a:r>
              <a:rPr lang="en-GB" sz="1300" dirty="0"/>
              <a:t>Found evidence of a brute force attack</a:t>
            </a:r>
          </a:p>
          <a:p>
            <a:r>
              <a:rPr lang="en-GB" sz="1300" dirty="0"/>
              <a:t>Found requests to access critical system folders and files</a:t>
            </a:r>
          </a:p>
          <a:p>
            <a:r>
              <a:rPr lang="en-GB" sz="1300" dirty="0"/>
              <a:t>Identified a WebDAV vulnerability</a:t>
            </a:r>
          </a:p>
          <a:p>
            <a:endParaRPr lang="en-AU" sz="1300" dirty="0"/>
          </a:p>
        </p:txBody>
      </p:sp>
    </p:spTree>
    <p:extLst>
      <p:ext uri="{BB962C8B-B14F-4D97-AF65-F5344CB8AC3E}">
        <p14:creationId xmlns:p14="http://schemas.microsoft.com/office/powerpoint/2010/main" val="4212995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D28D-E88D-427D-B0D7-01F5CB269A6F}"/>
              </a:ext>
            </a:extLst>
          </p:cNvPr>
          <p:cNvSpPr>
            <a:spLocks noGrp="1"/>
          </p:cNvSpPr>
          <p:nvPr>
            <p:ph type="title"/>
          </p:nvPr>
        </p:nvSpPr>
        <p:spPr/>
        <p:txBody>
          <a:bodyPr/>
          <a:lstStyle/>
          <a:p>
            <a:r>
              <a:rPr lang="en-GB" dirty="0"/>
              <a:t>Appendix</a:t>
            </a:r>
            <a:endParaRPr lang="en-AU" dirty="0"/>
          </a:p>
        </p:txBody>
      </p:sp>
      <p:sp>
        <p:nvSpPr>
          <p:cNvPr id="3" name="Subtitle 2">
            <a:extLst>
              <a:ext uri="{FF2B5EF4-FFF2-40B4-BE49-F238E27FC236}">
                <a16:creationId xmlns:a16="http://schemas.microsoft.com/office/drawing/2014/main" id="{E97FB93A-DA71-4DE6-84D0-9646F31A391E}"/>
              </a:ext>
            </a:extLst>
          </p:cNvPr>
          <p:cNvSpPr>
            <a:spLocks noGrp="1"/>
          </p:cNvSpPr>
          <p:nvPr>
            <p:ph type="subTitle" idx="1"/>
          </p:nvPr>
        </p:nvSpPr>
        <p:spPr/>
        <p:txBody>
          <a:bodyPr/>
          <a:lstStyle/>
          <a:p>
            <a:r>
              <a:rPr lang="en-GB" sz="1600" dirty="0"/>
              <a:t>The following pages are a list of references and relevant screenshots.</a:t>
            </a:r>
            <a:endParaRPr lang="en-AU" sz="1600" dirty="0"/>
          </a:p>
        </p:txBody>
      </p:sp>
      <p:sp>
        <p:nvSpPr>
          <p:cNvPr id="5" name="Text Placeholder 4">
            <a:extLst>
              <a:ext uri="{FF2B5EF4-FFF2-40B4-BE49-F238E27FC236}">
                <a16:creationId xmlns:a16="http://schemas.microsoft.com/office/drawing/2014/main" id="{A900F20F-572B-4335-BE0C-4DD50FB4D83A}"/>
              </a:ext>
            </a:extLst>
          </p:cNvPr>
          <p:cNvSpPr>
            <a:spLocks noGrp="1"/>
          </p:cNvSpPr>
          <p:nvPr>
            <p:ph type="body" idx="3"/>
          </p:nvPr>
        </p:nvSpPr>
        <p:spPr>
          <a:xfrm>
            <a:off x="175" y="1284250"/>
            <a:ext cx="4571825" cy="3581700"/>
          </a:xfrm>
        </p:spPr>
        <p:txBody>
          <a:bodyPr/>
          <a:lstStyle/>
          <a:p>
            <a:r>
              <a:rPr lang="en-GB" dirty="0"/>
              <a:t>APDX001</a:t>
            </a:r>
            <a:endParaRPr lang="en-AU" dirty="0"/>
          </a:p>
        </p:txBody>
      </p:sp>
      <p:pic>
        <p:nvPicPr>
          <p:cNvPr id="7" name="Picture 6" descr="Graphical user interface, text&#10;&#10;Description automatically generated">
            <a:extLst>
              <a:ext uri="{FF2B5EF4-FFF2-40B4-BE49-F238E27FC236}">
                <a16:creationId xmlns:a16="http://schemas.microsoft.com/office/drawing/2014/main" id="{01AA838C-8DBF-4D95-AF99-F1AEA48E2AF6}"/>
              </a:ext>
            </a:extLst>
          </p:cNvPr>
          <p:cNvPicPr>
            <a:picLocks noChangeAspect="1"/>
          </p:cNvPicPr>
          <p:nvPr/>
        </p:nvPicPr>
        <p:blipFill>
          <a:blip r:embed="rId2"/>
          <a:stretch>
            <a:fillRect/>
          </a:stretch>
        </p:blipFill>
        <p:spPr>
          <a:xfrm>
            <a:off x="580221" y="1496464"/>
            <a:ext cx="3991779" cy="3420186"/>
          </a:xfrm>
          <a:prstGeom prst="rect">
            <a:avLst/>
          </a:prstGeom>
        </p:spPr>
      </p:pic>
      <p:sp>
        <p:nvSpPr>
          <p:cNvPr id="8" name="Text Placeholder 4">
            <a:extLst>
              <a:ext uri="{FF2B5EF4-FFF2-40B4-BE49-F238E27FC236}">
                <a16:creationId xmlns:a16="http://schemas.microsoft.com/office/drawing/2014/main" id="{90F43401-C1CF-4FD6-8625-BFE1F709B1B2}"/>
              </a:ext>
            </a:extLst>
          </p:cNvPr>
          <p:cNvSpPr txBox="1">
            <a:spLocks/>
          </p:cNvSpPr>
          <p:nvPr/>
        </p:nvSpPr>
        <p:spPr>
          <a:xfrm>
            <a:off x="4572000" y="1284250"/>
            <a:ext cx="4571825" cy="3581700"/>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r>
              <a:rPr lang="en-GB" dirty="0"/>
              <a:t>APDX002</a:t>
            </a:r>
          </a:p>
          <a:p>
            <a:endParaRPr lang="en-GB" sz="600" dirty="0"/>
          </a:p>
          <a:p>
            <a:pPr marL="139700" indent="0">
              <a:buNone/>
            </a:pPr>
            <a:r>
              <a:rPr lang="en-AU" sz="1200" dirty="0">
                <a:hlinkClick r:id="rId3"/>
              </a:rPr>
              <a:t>https://support.stackpath.com/hc/en-us/articles/360001074623-How-To-Whitelist-StackPath-IP-Blocks-in-IPTables</a:t>
            </a:r>
            <a:endParaRPr lang="en-GB" sz="1200" dirty="0"/>
          </a:p>
          <a:p>
            <a:pPr marL="139700" indent="0">
              <a:buNone/>
            </a:pPr>
            <a:endParaRPr lang="en-AU" sz="1200" dirty="0"/>
          </a:p>
          <a:p>
            <a:r>
              <a:rPr lang="en-GB" dirty="0"/>
              <a:t>APDX003</a:t>
            </a:r>
          </a:p>
          <a:p>
            <a:pPr marL="139700" indent="0">
              <a:buNone/>
            </a:pPr>
            <a:endParaRPr lang="en-AU" sz="600" dirty="0"/>
          </a:p>
          <a:p>
            <a:pPr marL="139700" indent="0">
              <a:buNone/>
            </a:pPr>
            <a:r>
              <a:rPr lang="en-AU" sz="1200" dirty="0">
                <a:hlinkClick r:id="rId4"/>
              </a:rPr>
              <a:t>http://help.sonicwall.com/help/sw/eng/9530/26/2/3/content/Application_Control.065.23.htm</a:t>
            </a:r>
            <a:endParaRPr lang="en-AU" sz="1200" dirty="0"/>
          </a:p>
          <a:p>
            <a:pPr marL="139700" indent="0">
              <a:buNone/>
            </a:pPr>
            <a:endParaRPr lang="en-AU" sz="1200" dirty="0"/>
          </a:p>
          <a:p>
            <a:r>
              <a:rPr lang="en-GB" dirty="0"/>
              <a:t>APDX004</a:t>
            </a:r>
            <a:endParaRPr lang="en-AU" dirty="0"/>
          </a:p>
          <a:p>
            <a:pPr marL="139700" indent="0">
              <a:buNone/>
            </a:pPr>
            <a:endParaRPr lang="en-AU" sz="600" dirty="0"/>
          </a:p>
          <a:p>
            <a:pPr marL="139700" indent="0">
              <a:buNone/>
            </a:pPr>
            <a:r>
              <a:rPr lang="en-AU" sz="1200" dirty="0">
                <a:hlinkClick r:id="rId5"/>
              </a:rPr>
              <a:t>https://www.passcamp.com/blog/dangers-of-storing-and-sharing-passwords-in-plaintext/</a:t>
            </a:r>
            <a:endParaRPr lang="en-AU" sz="1200" dirty="0"/>
          </a:p>
          <a:p>
            <a:pPr marL="139700" indent="0">
              <a:buNone/>
            </a:pPr>
            <a:endParaRPr lang="en-AU" sz="1200" dirty="0"/>
          </a:p>
          <a:p>
            <a:r>
              <a:rPr lang="en-GB" dirty="0"/>
              <a:t>APDX005</a:t>
            </a:r>
            <a:endParaRPr lang="en-AU" dirty="0"/>
          </a:p>
          <a:p>
            <a:pPr marL="139700" indent="0">
              <a:buNone/>
            </a:pPr>
            <a:endParaRPr lang="en-AU" sz="1200" dirty="0"/>
          </a:p>
          <a:p>
            <a:pPr marL="139700" indent="0">
              <a:buNone/>
            </a:pPr>
            <a:endParaRPr lang="en-AU" dirty="0"/>
          </a:p>
        </p:txBody>
      </p:sp>
      <p:pic>
        <p:nvPicPr>
          <p:cNvPr id="9" name="Picture 8" descr="A close up of a screen&#10;&#10;Description automatically generated">
            <a:extLst>
              <a:ext uri="{FF2B5EF4-FFF2-40B4-BE49-F238E27FC236}">
                <a16:creationId xmlns:a16="http://schemas.microsoft.com/office/drawing/2014/main" id="{DEF7EB80-F6C0-42A9-A90D-EB8A6500C083}"/>
              </a:ext>
            </a:extLst>
          </p:cNvPr>
          <p:cNvPicPr>
            <a:picLocks noChangeAspect="1"/>
          </p:cNvPicPr>
          <p:nvPr/>
        </p:nvPicPr>
        <p:blipFill>
          <a:blip r:embed="rId6"/>
          <a:stretch>
            <a:fillRect/>
          </a:stretch>
        </p:blipFill>
        <p:spPr>
          <a:xfrm>
            <a:off x="6631807" y="3906947"/>
            <a:ext cx="2309612" cy="1211975"/>
          </a:xfrm>
          <a:prstGeom prst="rect">
            <a:avLst/>
          </a:prstGeom>
        </p:spPr>
      </p:pic>
    </p:spTree>
    <p:extLst>
      <p:ext uri="{BB962C8B-B14F-4D97-AF65-F5344CB8AC3E}">
        <p14:creationId xmlns:p14="http://schemas.microsoft.com/office/powerpoint/2010/main" val="3953714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D28D-E88D-427D-B0D7-01F5CB269A6F}"/>
              </a:ext>
            </a:extLst>
          </p:cNvPr>
          <p:cNvSpPr>
            <a:spLocks noGrp="1"/>
          </p:cNvSpPr>
          <p:nvPr>
            <p:ph type="title"/>
          </p:nvPr>
        </p:nvSpPr>
        <p:spPr/>
        <p:txBody>
          <a:bodyPr/>
          <a:lstStyle/>
          <a:p>
            <a:r>
              <a:rPr lang="en-GB" dirty="0"/>
              <a:t>Appendix</a:t>
            </a:r>
            <a:endParaRPr lang="en-AU" dirty="0"/>
          </a:p>
        </p:txBody>
      </p:sp>
      <p:sp>
        <p:nvSpPr>
          <p:cNvPr id="5" name="Text Placeholder 4">
            <a:extLst>
              <a:ext uri="{FF2B5EF4-FFF2-40B4-BE49-F238E27FC236}">
                <a16:creationId xmlns:a16="http://schemas.microsoft.com/office/drawing/2014/main" id="{A900F20F-572B-4335-BE0C-4DD50FB4D83A}"/>
              </a:ext>
            </a:extLst>
          </p:cNvPr>
          <p:cNvSpPr>
            <a:spLocks noGrp="1"/>
          </p:cNvSpPr>
          <p:nvPr>
            <p:ph type="body" idx="3"/>
          </p:nvPr>
        </p:nvSpPr>
        <p:spPr>
          <a:xfrm>
            <a:off x="175" y="806116"/>
            <a:ext cx="4571825" cy="4059834"/>
          </a:xfrm>
        </p:spPr>
        <p:txBody>
          <a:bodyPr/>
          <a:lstStyle/>
          <a:p>
            <a:r>
              <a:rPr lang="en-GB" dirty="0"/>
              <a:t>APDX006</a:t>
            </a:r>
            <a:endParaRPr lang="en-AU" dirty="0"/>
          </a:p>
        </p:txBody>
      </p:sp>
      <p:sp>
        <p:nvSpPr>
          <p:cNvPr id="8" name="Text Placeholder 4">
            <a:extLst>
              <a:ext uri="{FF2B5EF4-FFF2-40B4-BE49-F238E27FC236}">
                <a16:creationId xmlns:a16="http://schemas.microsoft.com/office/drawing/2014/main" id="{90F43401-C1CF-4FD6-8625-BFE1F709B1B2}"/>
              </a:ext>
            </a:extLst>
          </p:cNvPr>
          <p:cNvSpPr txBox="1">
            <a:spLocks/>
          </p:cNvSpPr>
          <p:nvPr/>
        </p:nvSpPr>
        <p:spPr>
          <a:xfrm>
            <a:off x="4572000" y="1284250"/>
            <a:ext cx="4571825" cy="3581700"/>
          </a:xfrm>
          <a:prstGeom prst="rect">
            <a:avLst/>
          </a:prstGeom>
          <a:noFill/>
          <a:ln>
            <a:noFill/>
          </a:ln>
        </p:spPr>
        <p:txBody>
          <a:bodyPr spcFirstLastPara="1" wrap="square" lIns="457200" tIns="0" rIns="457200" bIns="9144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1pPr>
            <a:lvl2pPr marL="914400" marR="0" lvl="1"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2pPr>
            <a:lvl3pPr marL="1371600" marR="0" lvl="2"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3pPr>
            <a:lvl4pPr marL="1828800" marR="0" lvl="3"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4pPr>
            <a:lvl5pPr marL="2286000" marR="0" lvl="4"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5pPr>
            <a:lvl6pPr marL="2743200" marR="0" lvl="5"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6pPr>
            <a:lvl7pPr marL="3200400" marR="0" lvl="6"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7pPr>
            <a:lvl8pPr marL="3657600" marR="0" lvl="7" indent="-317500" algn="l" rtl="0">
              <a:lnSpc>
                <a:spcPct val="100000"/>
              </a:lnSpc>
              <a:spcBef>
                <a:spcPts val="800"/>
              </a:spcBef>
              <a:spcAft>
                <a:spcPts val="0"/>
              </a:spcAft>
              <a:buClr>
                <a:srgbClr val="000000"/>
              </a:buClr>
              <a:buSzPts val="1400"/>
              <a:buFont typeface="Roboto"/>
              <a:buChar char="○"/>
              <a:defRPr sz="1400" b="0" i="0" u="none" strike="noStrike" cap="none">
                <a:solidFill>
                  <a:srgbClr val="000000"/>
                </a:solidFill>
                <a:latin typeface="Roboto"/>
                <a:ea typeface="Roboto"/>
                <a:cs typeface="Roboto"/>
                <a:sym typeface="Roboto"/>
              </a:defRPr>
            </a:lvl8pPr>
            <a:lvl9pPr marL="4114800" marR="0" lvl="8" indent="-317500" algn="l" rtl="0">
              <a:lnSpc>
                <a:spcPct val="100000"/>
              </a:lnSpc>
              <a:spcBef>
                <a:spcPts val="800"/>
              </a:spcBef>
              <a:spcAft>
                <a:spcPts val="800"/>
              </a:spcAft>
              <a:buClr>
                <a:srgbClr val="000000"/>
              </a:buClr>
              <a:buSzPts val="1400"/>
              <a:buFont typeface="Roboto"/>
              <a:buChar char="■"/>
              <a:defRPr sz="1400" b="0" i="0" u="none" strike="noStrike" cap="none">
                <a:solidFill>
                  <a:srgbClr val="000000"/>
                </a:solidFill>
                <a:latin typeface="Roboto"/>
                <a:ea typeface="Roboto"/>
                <a:cs typeface="Roboto"/>
                <a:sym typeface="Roboto"/>
              </a:defRPr>
            </a:lvl9pPr>
          </a:lstStyle>
          <a:p>
            <a:pPr marL="139700" indent="0">
              <a:buNone/>
            </a:pPr>
            <a:endParaRPr lang="en-AU" sz="1200" dirty="0"/>
          </a:p>
          <a:p>
            <a:pPr marL="139700" indent="0">
              <a:buNone/>
            </a:pPr>
            <a:endParaRPr lang="en-AU" dirty="0"/>
          </a:p>
        </p:txBody>
      </p:sp>
      <p:pic>
        <p:nvPicPr>
          <p:cNvPr id="11" name="Picture 10" descr="A screenshot of a computer screen&#10;&#10;Description automatically generated">
            <a:extLst>
              <a:ext uri="{FF2B5EF4-FFF2-40B4-BE49-F238E27FC236}">
                <a16:creationId xmlns:a16="http://schemas.microsoft.com/office/drawing/2014/main" id="{6CCE2C08-413F-411D-88EF-EEC1E5DD6352}"/>
              </a:ext>
            </a:extLst>
          </p:cNvPr>
          <p:cNvPicPr>
            <a:picLocks noChangeAspect="1"/>
          </p:cNvPicPr>
          <p:nvPr/>
        </p:nvPicPr>
        <p:blipFill>
          <a:blip r:embed="rId2"/>
          <a:stretch>
            <a:fillRect/>
          </a:stretch>
        </p:blipFill>
        <p:spPr>
          <a:xfrm>
            <a:off x="0" y="1084221"/>
            <a:ext cx="7218947" cy="4056897"/>
          </a:xfrm>
          <a:prstGeom prst="rect">
            <a:avLst/>
          </a:prstGeom>
        </p:spPr>
      </p:pic>
    </p:spTree>
    <p:extLst>
      <p:ext uri="{BB962C8B-B14F-4D97-AF65-F5344CB8AC3E}">
        <p14:creationId xmlns:p14="http://schemas.microsoft.com/office/powerpoint/2010/main" val="2679356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5000" r="-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7DD7D-A786-4246-8B87-0384BF04528C}"/>
              </a:ext>
            </a:extLst>
          </p:cNvPr>
          <p:cNvSpPr>
            <a:spLocks noGrp="1"/>
          </p:cNvSpPr>
          <p:nvPr>
            <p:ph type="title"/>
          </p:nvPr>
        </p:nvSpPr>
        <p:spPr>
          <a:xfrm>
            <a:off x="6536159" y="60030"/>
            <a:ext cx="2409368" cy="533700"/>
          </a:xfrm>
        </p:spPr>
        <p:txBody>
          <a:bodyPr/>
          <a:lstStyle/>
          <a:p>
            <a:r>
              <a:rPr lang="en-GB" dirty="0">
                <a:solidFill>
                  <a:schemeClr val="bg1"/>
                </a:solidFill>
              </a:rPr>
              <a:t>Report End</a:t>
            </a:r>
            <a:endParaRPr lang="en-AU" dirty="0">
              <a:solidFill>
                <a:schemeClr val="bg1"/>
              </a:solidFill>
            </a:endParaRPr>
          </a:p>
        </p:txBody>
      </p:sp>
    </p:spTree>
    <p:extLst>
      <p:ext uri="{BB962C8B-B14F-4D97-AF65-F5344CB8AC3E}">
        <p14:creationId xmlns:p14="http://schemas.microsoft.com/office/powerpoint/2010/main" val="839644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tx1"/>
                </a:solidFill>
              </a:rPr>
              <a:t>Preface</a:t>
            </a:r>
            <a:endParaRPr dirty="0">
              <a:solidFill>
                <a:schemeClr val="tx1"/>
              </a:solidFill>
            </a:endParaRPr>
          </a:p>
          <a:p>
            <a:pPr marL="0" lvl="0" indent="0" algn="l" rtl="0">
              <a:spcBef>
                <a:spcPts val="0"/>
              </a:spcBef>
              <a:spcAft>
                <a:spcPts val="0"/>
              </a:spcAft>
              <a:buNone/>
            </a:pPr>
            <a:endParaRPr dirty="0"/>
          </a:p>
        </p:txBody>
      </p:sp>
      <p:sp>
        <p:nvSpPr>
          <p:cNvPr id="1025" name="Google Shape;1025;p55"/>
          <p:cNvSpPr txBox="1">
            <a:spLocks noGrp="1"/>
          </p:cNvSpPr>
          <p:nvPr>
            <p:ph type="subTitle" idx="1"/>
          </p:nvPr>
        </p:nvSpPr>
        <p:spPr>
          <a:xfrm>
            <a:off x="0" y="675974"/>
            <a:ext cx="9144000" cy="4240676"/>
          </a:xfrm>
          <a:prstGeom prst="rect">
            <a:avLst/>
          </a:prstGeom>
        </p:spPr>
        <p:txBody>
          <a:bodyPr spcFirstLastPara="1" wrap="square" lIns="457200" tIns="91425" rIns="457200" bIns="0" anchor="t" anchorCtr="0">
            <a:noAutofit/>
          </a:bodyPr>
          <a:lstStyle/>
          <a:p>
            <a:pPr marL="0" lvl="0" indent="0" algn="just" rtl="0">
              <a:spcBef>
                <a:spcPts val="0"/>
              </a:spcBef>
              <a:spcAft>
                <a:spcPts val="0"/>
              </a:spcAft>
              <a:buNone/>
            </a:pPr>
            <a:r>
              <a:rPr lang="en" sz="1600" dirty="0">
                <a:solidFill>
                  <a:schemeClr val="dk1"/>
                </a:solidFill>
              </a:rPr>
              <a:t>This report has been prepared for the purpose of identifying critical </a:t>
            </a:r>
            <a:r>
              <a:rPr lang="en-AU" sz="1600" dirty="0">
                <a:solidFill>
                  <a:schemeClr val="dk1"/>
                </a:solidFill>
              </a:rPr>
              <a:t>vulnerabilities</a:t>
            </a:r>
            <a:r>
              <a:rPr lang="en" sz="1600" dirty="0">
                <a:solidFill>
                  <a:schemeClr val="dk1"/>
                </a:solidFill>
              </a:rPr>
              <a:t> on my client’s network. The targeted approach undertaken was to first use the </a:t>
            </a:r>
            <a:r>
              <a:rPr lang="en" sz="1600" dirty="0">
                <a:solidFill>
                  <a:srgbClr val="FF0000"/>
                </a:solidFill>
              </a:rPr>
              <a:t>Red Team </a:t>
            </a:r>
            <a:r>
              <a:rPr lang="en" sz="1600" dirty="0">
                <a:solidFill>
                  <a:schemeClr val="dk1"/>
                </a:solidFill>
              </a:rPr>
              <a:t>to identify risks and penetrate in similar ways that a hacker might. This is a highly recommended approach to testing how your existing cybersecurity defenses stack up. Once sufficient </a:t>
            </a:r>
            <a:r>
              <a:rPr lang="en-AU" sz="1600" dirty="0">
                <a:solidFill>
                  <a:schemeClr val="dk1"/>
                </a:solidFill>
              </a:rPr>
              <a:t>vulnerabilities</a:t>
            </a:r>
            <a:r>
              <a:rPr lang="en" sz="1600" dirty="0">
                <a:solidFill>
                  <a:schemeClr val="dk1"/>
                </a:solidFill>
              </a:rPr>
              <a:t> have been identified, the </a:t>
            </a:r>
            <a:r>
              <a:rPr lang="en" sz="1600" dirty="0">
                <a:solidFill>
                  <a:srgbClr val="0070C0"/>
                </a:solidFill>
              </a:rPr>
              <a:t>blue team </a:t>
            </a:r>
            <a:r>
              <a:rPr lang="en" sz="1600" dirty="0">
                <a:solidFill>
                  <a:schemeClr val="dk1"/>
                </a:solidFill>
              </a:rPr>
              <a:t>then approaches the critical vulnerbilities and makes sure the recommended security measures will be effective after implementation.</a:t>
            </a:r>
          </a:p>
          <a:p>
            <a:pPr marL="0" lvl="0" indent="0" algn="just" rtl="0">
              <a:spcBef>
                <a:spcPts val="0"/>
              </a:spcBef>
              <a:spcAft>
                <a:spcPts val="0"/>
              </a:spcAft>
              <a:buNone/>
            </a:pPr>
            <a:endParaRPr lang="en" sz="1600" dirty="0">
              <a:solidFill>
                <a:schemeClr val="dk1"/>
              </a:solidFill>
            </a:endParaRPr>
          </a:p>
          <a:p>
            <a:pPr marL="0" lvl="0" indent="0" algn="just" rtl="0">
              <a:spcBef>
                <a:spcPts val="0"/>
              </a:spcBef>
              <a:spcAft>
                <a:spcPts val="0"/>
              </a:spcAft>
              <a:buNone/>
            </a:pPr>
            <a:r>
              <a:rPr lang="en-AU" sz="1600" dirty="0">
                <a:solidFill>
                  <a:schemeClr val="dk1"/>
                </a:solidFill>
              </a:rPr>
              <a:t>B</a:t>
            </a:r>
            <a:r>
              <a:rPr lang="en" sz="1600" dirty="0">
                <a:solidFill>
                  <a:schemeClr val="dk1"/>
                </a:solidFill>
              </a:rPr>
              <a:t>ased on the above </a:t>
            </a:r>
            <a:r>
              <a:rPr lang="en" sz="1600" dirty="0">
                <a:solidFill>
                  <a:srgbClr val="FF0000"/>
                </a:solidFill>
              </a:rPr>
              <a:t>red team </a:t>
            </a:r>
            <a:r>
              <a:rPr lang="en" sz="1600" dirty="0">
                <a:solidFill>
                  <a:srgbClr val="0070C0"/>
                </a:solidFill>
              </a:rPr>
              <a:t>blue team </a:t>
            </a:r>
            <a:r>
              <a:rPr lang="en" sz="1600" dirty="0">
                <a:solidFill>
                  <a:schemeClr val="dk1"/>
                </a:solidFill>
              </a:rPr>
              <a:t>assessment, mitigation strategies are then recommended. </a:t>
            </a:r>
          </a:p>
          <a:p>
            <a:pPr marL="0" lvl="0" indent="0" algn="just" rtl="0">
              <a:spcBef>
                <a:spcPts val="0"/>
              </a:spcBef>
              <a:spcAft>
                <a:spcPts val="0"/>
              </a:spcAft>
              <a:buNone/>
            </a:pPr>
            <a:endParaRPr lang="en" sz="1600" dirty="0">
              <a:solidFill>
                <a:schemeClr val="dk1"/>
              </a:solidFill>
            </a:endParaRPr>
          </a:p>
          <a:p>
            <a:pPr marL="0" lvl="0" indent="0" algn="just" rtl="0">
              <a:spcBef>
                <a:spcPts val="0"/>
              </a:spcBef>
              <a:spcAft>
                <a:spcPts val="0"/>
              </a:spcAft>
              <a:buNone/>
            </a:pPr>
            <a:r>
              <a:rPr lang="en-GB" sz="1600" dirty="0"/>
              <a:t>Please refer to the Appendix at the end of this report for additional references and screenshots. These references can be identified as   </a:t>
            </a:r>
            <a:r>
              <a:rPr lang="en-GB" sz="1400" dirty="0">
                <a:solidFill>
                  <a:srgbClr val="7030A0"/>
                </a:solidFill>
              </a:rPr>
              <a:t>[APDX000] </a:t>
            </a:r>
          </a:p>
          <a:p>
            <a:pPr marL="0" lvl="0" indent="0" algn="just" rtl="0">
              <a:spcBef>
                <a:spcPts val="0"/>
              </a:spcBef>
              <a:spcAft>
                <a:spcPts val="0"/>
              </a:spcAft>
              <a:buNone/>
            </a:pPr>
            <a:endParaRPr lang="en-GB" sz="1000" dirty="0">
              <a:solidFill>
                <a:srgbClr val="7030A0"/>
              </a:solidFill>
            </a:endParaRPr>
          </a:p>
          <a:p>
            <a:pPr marL="0" lvl="0" indent="0" algn="just" rtl="0">
              <a:spcBef>
                <a:spcPts val="0"/>
              </a:spcBef>
              <a:spcAft>
                <a:spcPts val="0"/>
              </a:spcAft>
              <a:buNone/>
            </a:pPr>
            <a:endParaRPr lang="en-GB" sz="1000" dirty="0">
              <a:solidFill>
                <a:srgbClr val="7030A0"/>
              </a:solidFill>
            </a:endParaRPr>
          </a:p>
          <a:p>
            <a:pPr marL="0" lvl="0" indent="0" algn="r" rtl="0">
              <a:spcBef>
                <a:spcPts val="0"/>
              </a:spcBef>
              <a:spcAft>
                <a:spcPts val="0"/>
              </a:spcAft>
              <a:buNone/>
            </a:pPr>
            <a:r>
              <a:rPr lang="en-GB" sz="1400" b="1" dirty="0">
                <a:solidFill>
                  <a:srgbClr val="7030A0"/>
                </a:solidFill>
              </a:rPr>
              <a:t>Paul Barrett</a:t>
            </a:r>
          </a:p>
          <a:p>
            <a:pPr marL="0" lvl="0" indent="0" algn="r" rtl="0">
              <a:spcBef>
                <a:spcPts val="0"/>
              </a:spcBef>
              <a:spcAft>
                <a:spcPts val="0"/>
              </a:spcAft>
              <a:buNone/>
            </a:pPr>
            <a:r>
              <a:rPr lang="en-GB" sz="1200" b="1" dirty="0">
                <a:solidFill>
                  <a:srgbClr val="7030A0"/>
                </a:solidFill>
              </a:rPr>
              <a:t>SOC Analyst</a:t>
            </a:r>
          </a:p>
          <a:p>
            <a:pPr marL="0" lvl="0" indent="0" algn="r" rtl="0">
              <a:spcBef>
                <a:spcPts val="0"/>
              </a:spcBef>
              <a:spcAft>
                <a:spcPts val="0"/>
              </a:spcAft>
              <a:buNone/>
            </a:pPr>
            <a:r>
              <a:rPr lang="en-GB" sz="1200" b="1" dirty="0">
                <a:solidFill>
                  <a:srgbClr val="7030A0"/>
                </a:solidFill>
              </a:rPr>
              <a:t>27</a:t>
            </a:r>
            <a:r>
              <a:rPr lang="en-GB" sz="1200" b="1" baseline="30000" dirty="0">
                <a:solidFill>
                  <a:srgbClr val="7030A0"/>
                </a:solidFill>
              </a:rPr>
              <a:t>th</a:t>
            </a:r>
            <a:r>
              <a:rPr lang="en-GB" sz="1200" b="1" dirty="0">
                <a:solidFill>
                  <a:srgbClr val="7030A0"/>
                </a:solidFill>
              </a:rPr>
              <a:t> November 2020</a:t>
            </a:r>
            <a:endParaRPr sz="1200" b="1" dirty="0"/>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5001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4</a:t>
            </a:fld>
            <a:endParaRPr sz="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57"/>
          <p:cNvSpPr txBox="1">
            <a:spLocks noGrp="1"/>
          </p:cNvSpPr>
          <p:nvPr>
            <p:ph type="subTitle" idx="3"/>
          </p:nvPr>
        </p:nvSpPr>
        <p:spPr>
          <a:xfrm>
            <a:off x="7073405" y="910475"/>
            <a:ext cx="1772390" cy="3788525"/>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192.168.1.0/24</a:t>
            </a:r>
            <a:endParaRPr dirty="0"/>
          </a:p>
          <a:p>
            <a:pPr marL="0" lvl="0" indent="0" algn="l" rtl="0">
              <a:spcBef>
                <a:spcPts val="0"/>
              </a:spcBef>
              <a:spcAft>
                <a:spcPts val="0"/>
              </a:spcAft>
              <a:buClr>
                <a:schemeClr val="dk1"/>
              </a:buClr>
              <a:buSzPts val="1100"/>
              <a:buFont typeface="Arial"/>
              <a:buNone/>
            </a:pPr>
            <a:r>
              <a:rPr lang="en" dirty="0"/>
              <a:t>Netmask: 255.255.255.0</a:t>
            </a:r>
            <a:endParaRPr dirty="0"/>
          </a:p>
          <a:p>
            <a:pPr marL="0" lvl="0" indent="0" algn="l" rtl="0">
              <a:spcBef>
                <a:spcPts val="0"/>
              </a:spcBef>
              <a:spcAft>
                <a:spcPts val="0"/>
              </a:spcAft>
              <a:buClr>
                <a:schemeClr val="dk1"/>
              </a:buClr>
              <a:buSzPts val="1100"/>
              <a:buFont typeface="Arial"/>
              <a:buNone/>
            </a:pPr>
            <a:r>
              <a:rPr lang="en" dirty="0"/>
              <a:t>Gateway: 10.0.0.76</a:t>
            </a:r>
            <a:endParaRPr dirty="0"/>
          </a:p>
          <a:p>
            <a:pPr marL="0" lvl="0" indent="0" algn="l" rtl="0">
              <a:spcBef>
                <a:spcPts val="0"/>
              </a:spcBef>
              <a:spcAft>
                <a:spcPts val="0"/>
              </a:spcAft>
              <a:buClr>
                <a:schemeClr val="dk1"/>
              </a:buClr>
              <a:buSzPts val="1100"/>
              <a:buFont typeface="Arial"/>
              <a:buNone/>
            </a:pPr>
            <a:endParaRPr sz="600"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19.168.1.1</a:t>
            </a:r>
            <a:endParaRPr dirty="0"/>
          </a:p>
          <a:p>
            <a:pPr marL="0" lvl="0" indent="0" algn="l" rtl="0">
              <a:spcBef>
                <a:spcPts val="0"/>
              </a:spcBef>
              <a:spcAft>
                <a:spcPts val="0"/>
              </a:spcAft>
              <a:buClr>
                <a:schemeClr val="dk1"/>
              </a:buClr>
              <a:buSzPts val="1100"/>
              <a:buFont typeface="Arial"/>
              <a:buNone/>
            </a:pPr>
            <a:r>
              <a:rPr lang="en" dirty="0"/>
              <a:t>OS: </a:t>
            </a:r>
            <a:r>
              <a:rPr lang="en-GB" dirty="0"/>
              <a:t>Windows 10</a:t>
            </a:r>
            <a:endParaRPr dirty="0"/>
          </a:p>
          <a:p>
            <a:pPr marL="0" lvl="0" indent="0" algn="l" rtl="0">
              <a:spcBef>
                <a:spcPts val="0"/>
              </a:spcBef>
              <a:spcAft>
                <a:spcPts val="0"/>
              </a:spcAft>
              <a:buClr>
                <a:schemeClr val="dk1"/>
              </a:buClr>
              <a:buSzPts val="1100"/>
              <a:buFont typeface="Arial"/>
              <a:buNone/>
            </a:pPr>
            <a:r>
              <a:rPr lang="en" dirty="0"/>
              <a:t>Hostname: </a:t>
            </a:r>
          </a:p>
          <a:p>
            <a:pPr marL="0" lvl="0" indent="0" algn="l" rtl="0">
              <a:spcBef>
                <a:spcPts val="0"/>
              </a:spcBef>
              <a:spcAft>
                <a:spcPts val="0"/>
              </a:spcAft>
              <a:buClr>
                <a:schemeClr val="dk1"/>
              </a:buClr>
              <a:buSzPts val="1100"/>
              <a:buFont typeface="Arial"/>
              <a:buNone/>
            </a:pPr>
            <a:r>
              <a:rPr lang="en" dirty="0"/>
              <a:t>Azure Hyper-V </a:t>
            </a:r>
            <a:br>
              <a:rPr lang="en" dirty="0"/>
            </a:br>
            <a:r>
              <a:rPr lang="en" dirty="0"/>
              <a:t>ML-RefVm-684427</a:t>
            </a:r>
            <a:endParaRPr dirty="0"/>
          </a:p>
          <a:p>
            <a:pPr marL="0" lvl="0" indent="0" algn="l" rtl="0">
              <a:spcBef>
                <a:spcPts val="0"/>
              </a:spcBef>
              <a:spcAft>
                <a:spcPts val="0"/>
              </a:spcAft>
              <a:buClr>
                <a:schemeClr val="dk1"/>
              </a:buClr>
              <a:buSzPts val="1100"/>
              <a:buFont typeface="Arial"/>
              <a:buNone/>
            </a:pPr>
            <a:endParaRPr sz="600" dirty="0"/>
          </a:p>
          <a:p>
            <a:pPr>
              <a:buClr>
                <a:schemeClr val="dk1"/>
              </a:buClr>
              <a:buSzPts val="1100"/>
            </a:pPr>
            <a:r>
              <a:rPr lang="en" dirty="0"/>
              <a:t>IPv4:192.168.1.90</a:t>
            </a:r>
            <a:endParaRPr dirty="0"/>
          </a:p>
          <a:p>
            <a:pPr>
              <a:buClr>
                <a:schemeClr val="dk1"/>
              </a:buClr>
              <a:buSzPts val="1100"/>
            </a:pPr>
            <a:r>
              <a:rPr lang="en" dirty="0"/>
              <a:t>OS: </a:t>
            </a:r>
            <a:r>
              <a:rPr lang="en-AU" dirty="0"/>
              <a:t>Linux 2.6.32</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sz="600" dirty="0"/>
          </a:p>
          <a:p>
            <a:pPr marL="0" lvl="0" indent="0" algn="l" rtl="0">
              <a:spcBef>
                <a:spcPts val="0"/>
              </a:spcBef>
              <a:spcAft>
                <a:spcPts val="0"/>
              </a:spcAft>
              <a:buClr>
                <a:schemeClr val="dk1"/>
              </a:buClr>
              <a:buSzPts val="1100"/>
              <a:buFont typeface="Arial"/>
              <a:buNone/>
            </a:pPr>
            <a:r>
              <a:rPr lang="en" dirty="0"/>
              <a:t>IPv4: 192.168.1.100</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ELK-Stack</a:t>
            </a:r>
            <a:endParaRPr dirty="0"/>
          </a:p>
          <a:p>
            <a:pPr marL="0" lvl="0" indent="0" algn="l" rtl="0">
              <a:spcBef>
                <a:spcPts val="0"/>
              </a:spcBef>
              <a:spcAft>
                <a:spcPts val="0"/>
              </a:spcAft>
              <a:buClr>
                <a:schemeClr val="dk1"/>
              </a:buClr>
              <a:buSzPts val="1100"/>
              <a:buFont typeface="Arial"/>
              <a:buNone/>
            </a:pPr>
            <a:endParaRPr sz="600" dirty="0"/>
          </a:p>
          <a:p>
            <a:pPr marL="0" lvl="0" indent="0" algn="l" rtl="0">
              <a:spcBef>
                <a:spcPts val="0"/>
              </a:spcBef>
              <a:spcAft>
                <a:spcPts val="0"/>
              </a:spcAft>
              <a:buClr>
                <a:schemeClr val="dk1"/>
              </a:buClr>
              <a:buSzPts val="1100"/>
              <a:buFont typeface="Arial"/>
              <a:buNone/>
            </a:pPr>
            <a:r>
              <a:rPr lang="en" dirty="0"/>
              <a:t>IPv4: 192.168.1.105</a:t>
            </a:r>
            <a:endParaRPr dirty="0"/>
          </a:p>
          <a:p>
            <a:pPr marL="0" lvl="0" indent="0" algn="l" rtl="0">
              <a:spcBef>
                <a:spcPts val="0"/>
              </a:spcBef>
              <a:spcAft>
                <a:spcPts val="0"/>
              </a:spcAft>
              <a:buClr>
                <a:schemeClr val="dk1"/>
              </a:buClr>
              <a:buSzPts val="1100"/>
              <a:buFont typeface="Arial"/>
              <a:buNone/>
            </a:pPr>
            <a:r>
              <a:rPr lang="en" dirty="0"/>
              <a:t>OS: Linux</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Network Topology</a:t>
            </a:r>
            <a:endParaRPr dirty="0"/>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GB" dirty="0"/>
              <a:t>Capstone Analysis</a:t>
            </a:r>
            <a:endParaRPr dirty="0"/>
          </a:p>
        </p:txBody>
      </p:sp>
      <p:pic>
        <p:nvPicPr>
          <p:cNvPr id="2" name="Picture 1">
            <a:extLst>
              <a:ext uri="{FF2B5EF4-FFF2-40B4-BE49-F238E27FC236}">
                <a16:creationId xmlns:a16="http://schemas.microsoft.com/office/drawing/2014/main" id="{6B559E5B-86C8-421E-BCA7-B03F34BF27AE}"/>
              </a:ext>
            </a:extLst>
          </p:cNvPr>
          <p:cNvPicPr>
            <a:picLocks noChangeAspect="1"/>
          </p:cNvPicPr>
          <p:nvPr/>
        </p:nvPicPr>
        <p:blipFill>
          <a:blip r:embed="rId3"/>
          <a:stretch>
            <a:fillRect/>
          </a:stretch>
        </p:blipFill>
        <p:spPr>
          <a:xfrm>
            <a:off x="572125" y="910475"/>
            <a:ext cx="6115050" cy="3695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6</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54709"/>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dirty="0">
                <a:latin typeface="Roboto Medium"/>
                <a:ea typeface="Roboto Medium"/>
                <a:cs typeface="Roboto Medium"/>
                <a:sym typeface="Roboto Medium"/>
              </a:rPr>
              <a:t>Nmap identified the following hosts on the network:</a:t>
            </a:r>
            <a:endParaRPr dirty="0">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1861287631"/>
              </p:ext>
            </p:extLst>
          </p:nvPr>
        </p:nvGraphicFramePr>
        <p:xfrm>
          <a:off x="340242" y="1092420"/>
          <a:ext cx="8445540" cy="3577125"/>
        </p:xfrm>
        <a:graphic>
          <a:graphicData uri="http://schemas.openxmlformats.org/drawingml/2006/table">
            <a:tbl>
              <a:tblPr>
                <a:noFill/>
                <a:tableStyleId>{7E423525-82A4-498F-AEC4-569BB7F466BD}</a:tableStyleId>
              </a:tblPr>
              <a:tblGrid>
                <a:gridCol w="2583711">
                  <a:extLst>
                    <a:ext uri="{9D8B030D-6E8A-4147-A177-3AD203B41FA5}">
                      <a16:colId xmlns:a16="http://schemas.microsoft.com/office/drawing/2014/main" val="20000"/>
                    </a:ext>
                  </a:extLst>
                </a:gridCol>
                <a:gridCol w="2806996">
                  <a:extLst>
                    <a:ext uri="{9D8B030D-6E8A-4147-A177-3AD203B41FA5}">
                      <a16:colId xmlns:a16="http://schemas.microsoft.com/office/drawing/2014/main" val="20001"/>
                    </a:ext>
                  </a:extLst>
                </a:gridCol>
                <a:gridCol w="3054833">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Hostname</a:t>
                      </a:r>
                      <a:endParaRPr b="1" dirty="0">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GB" sz="1200" dirty="0">
                          <a:latin typeface="Roboto"/>
                          <a:ea typeface="Roboto"/>
                          <a:cs typeface="Roboto"/>
                          <a:sym typeface="Roboto"/>
                        </a:rPr>
                        <a:t>Hyper-V Azure machine</a:t>
                      </a:r>
                      <a:br>
                        <a:rPr lang="en-GB" sz="1200" dirty="0">
                          <a:latin typeface="Roboto"/>
                          <a:ea typeface="Roboto"/>
                          <a:cs typeface="Roboto"/>
                          <a:sym typeface="Roboto"/>
                        </a:rPr>
                      </a:br>
                      <a:r>
                        <a:rPr lang="en-GB" sz="1200" dirty="0">
                          <a:latin typeface="Roboto"/>
                          <a:ea typeface="Roboto"/>
                          <a:cs typeface="Roboto"/>
                          <a:sym typeface="Roboto"/>
                        </a:rPr>
                        <a:t>ML-RefVm-684427</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dirty="0">
                          <a:latin typeface="Roboto"/>
                          <a:ea typeface="Roboto"/>
                          <a:cs typeface="Roboto"/>
                          <a:sym typeface="Roboto"/>
                        </a:rPr>
                        <a:t>Host Machine</a:t>
                      </a:r>
                      <a:br>
                        <a:rPr lang="en-GB" sz="1200" dirty="0">
                          <a:latin typeface="Roboto"/>
                          <a:ea typeface="Roboto"/>
                          <a:cs typeface="Roboto"/>
                          <a:sym typeface="Roboto"/>
                        </a:rPr>
                      </a:br>
                      <a:r>
                        <a:rPr lang="en-GB" sz="1200" dirty="0">
                          <a:latin typeface="Roboto"/>
                          <a:ea typeface="Roboto"/>
                          <a:cs typeface="Roboto"/>
                          <a:sym typeface="Roboto"/>
                        </a:rPr>
                        <a:t>Cloud based</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GB" sz="1200" dirty="0">
                          <a:latin typeface="Roboto"/>
                          <a:ea typeface="Roboto"/>
                          <a:cs typeface="Roboto"/>
                          <a:sym typeface="Roboto"/>
                        </a:rPr>
                        <a:t>Kali</a:t>
                      </a:r>
                      <a:br>
                        <a:rPr lang="en-GB" sz="1200" dirty="0">
                          <a:latin typeface="Roboto"/>
                          <a:ea typeface="Roboto"/>
                          <a:cs typeface="Roboto"/>
                          <a:sym typeface="Roboto"/>
                        </a:rPr>
                      </a:b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latin typeface="Roboto"/>
                          <a:ea typeface="Roboto"/>
                          <a:cs typeface="Roboto"/>
                          <a:sym typeface="Roboto"/>
                        </a:rPr>
                        <a:t>192.168.1.90</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dirty="0">
                          <a:latin typeface="Roboto"/>
                          <a:ea typeface="Roboto"/>
                          <a:cs typeface="Roboto"/>
                          <a:sym typeface="Roboto"/>
                        </a:rPr>
                        <a:t>Attacking Machine</a:t>
                      </a: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latin typeface="Roboto"/>
                          <a:ea typeface="Roboto"/>
                          <a:cs typeface="Roboto"/>
                          <a:sym typeface="Roboto"/>
                        </a:rPr>
                        <a:t>ELK stack</a:t>
                      </a:r>
                      <a:br>
                        <a:rPr lang="en-GB" sz="1200" dirty="0">
                          <a:latin typeface="Roboto"/>
                          <a:ea typeface="Roboto"/>
                          <a:cs typeface="Roboto"/>
                          <a:sym typeface="Roboto"/>
                        </a:rPr>
                      </a:br>
                      <a:endParaRPr lang="en-GB"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latin typeface="Roboto"/>
                          <a:ea typeface="Roboto"/>
                          <a:cs typeface="Roboto"/>
                          <a:sym typeface="Roboto"/>
                        </a:rPr>
                        <a:t>192.168.1.100</a:t>
                      </a: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dirty="0">
                          <a:latin typeface="Roboto"/>
                          <a:ea typeface="Roboto"/>
                          <a:cs typeface="Roboto"/>
                          <a:sym typeface="Roboto"/>
                        </a:rPr>
                        <a:t>Network Monitoring Machine running Kibana</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GB" sz="1200" dirty="0">
                          <a:latin typeface="Roboto"/>
                          <a:ea typeface="Roboto"/>
                          <a:cs typeface="Roboto"/>
                          <a:sym typeface="Roboto"/>
                        </a:rPr>
                        <a:t>Capstone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latin typeface="Roboto"/>
                          <a:ea typeface="Roboto"/>
                          <a:cs typeface="Roboto"/>
                          <a:sym typeface="Roboto"/>
                        </a:rPr>
                        <a:t>192.168.1.105</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latin typeface="Roboto"/>
                          <a:ea typeface="Roboto"/>
                          <a:cs typeface="Roboto"/>
                          <a:sym typeface="Roboto"/>
                        </a:rPr>
                        <a:t>Target Machine</a:t>
                      </a:r>
                      <a:br>
                        <a:rPr lang="en-GB" sz="1200" dirty="0">
                          <a:latin typeface="Roboto"/>
                          <a:ea typeface="Roboto"/>
                          <a:cs typeface="Roboto"/>
                          <a:sym typeface="Roboto"/>
                        </a:rPr>
                      </a:br>
                      <a:r>
                        <a:rPr lang="en-GB" sz="1200" dirty="0">
                          <a:latin typeface="Roboto"/>
                          <a:ea typeface="Roboto"/>
                          <a:cs typeface="Roboto"/>
                          <a:sym typeface="Roboto"/>
                        </a:rPr>
                        <a:t>Replicating a vulnerable server</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Vulnerability Assessment</a:t>
            </a:r>
            <a:endParaRPr dirty="0"/>
          </a:p>
        </p:txBody>
      </p:sp>
      <p:sp>
        <p:nvSpPr>
          <p:cNvPr id="1082" name="Google Shape;1082;p60"/>
          <p:cNvSpPr txBox="1">
            <a:spLocks noGrp="1"/>
          </p:cNvSpPr>
          <p:nvPr>
            <p:ph type="subTitle" idx="1"/>
          </p:nvPr>
        </p:nvSpPr>
        <p:spPr>
          <a:xfrm>
            <a:off x="0" y="643317"/>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600" dirty="0">
                <a:latin typeface="Roboto Medium"/>
                <a:ea typeface="Roboto Medium"/>
                <a:cs typeface="Roboto Medium"/>
                <a:sym typeface="Roboto Medium"/>
              </a:rPr>
              <a:t>The assessment uncovered the following critical vulnerabilities in the target:</a:t>
            </a:r>
            <a:endParaRPr sz="1600" dirty="0"/>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4284215174"/>
              </p:ext>
            </p:extLst>
          </p:nvPr>
        </p:nvGraphicFramePr>
        <p:xfrm>
          <a:off x="364003" y="1021851"/>
          <a:ext cx="8415993" cy="3872050"/>
        </p:xfrm>
        <a:graphic>
          <a:graphicData uri="http://schemas.openxmlformats.org/drawingml/2006/table">
            <a:tbl>
              <a:tblPr>
                <a:noFill/>
                <a:tableStyleId>{7E423525-82A4-498F-AEC4-569BB7F466BD}</a:tableStyleId>
              </a:tblPr>
              <a:tblGrid>
                <a:gridCol w="1845797">
                  <a:extLst>
                    <a:ext uri="{9D8B030D-6E8A-4147-A177-3AD203B41FA5}">
                      <a16:colId xmlns:a16="http://schemas.microsoft.com/office/drawing/2014/main" val="20000"/>
                    </a:ext>
                  </a:extLst>
                </a:gridCol>
                <a:gridCol w="2852057">
                  <a:extLst>
                    <a:ext uri="{9D8B030D-6E8A-4147-A177-3AD203B41FA5}">
                      <a16:colId xmlns:a16="http://schemas.microsoft.com/office/drawing/2014/main" val="20001"/>
                    </a:ext>
                  </a:extLst>
                </a:gridCol>
                <a:gridCol w="3718139">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Impact</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653561">
                <a:tc>
                  <a:txBody>
                    <a:bodyPr/>
                    <a:lstStyle/>
                    <a:p>
                      <a:pPr marL="0" lvl="0" indent="0" algn="l" rtl="0">
                        <a:spcBef>
                          <a:spcPts val="0"/>
                        </a:spcBef>
                        <a:spcAft>
                          <a:spcPts val="0"/>
                        </a:spcAft>
                        <a:buNone/>
                      </a:pPr>
                      <a:r>
                        <a:rPr lang="en-GB" sz="1200" i="1" dirty="0">
                          <a:latin typeface="Roboto"/>
                          <a:ea typeface="Roboto"/>
                          <a:cs typeface="Roboto"/>
                          <a:sym typeface="Roboto"/>
                        </a:rPr>
                        <a:t>Port 80 open with public access</a:t>
                      </a:r>
                    </a:p>
                    <a:p>
                      <a:pPr marL="0" lvl="0" indent="0" algn="l" rtl="0">
                        <a:spcBef>
                          <a:spcPts val="0"/>
                        </a:spcBef>
                        <a:spcAft>
                          <a:spcPts val="0"/>
                        </a:spcAft>
                        <a:buNone/>
                      </a:pPr>
                      <a:r>
                        <a:rPr lang="en-GB" sz="1200" i="1" dirty="0">
                          <a:latin typeface="Roboto"/>
                          <a:ea typeface="Roboto"/>
                          <a:cs typeface="Roboto"/>
                          <a:sym typeface="Roboto"/>
                        </a:rPr>
                        <a:t>CVE-2019-6579</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AU" sz="1200" i="1" dirty="0">
                          <a:latin typeface="Roboto"/>
                          <a:ea typeface="Roboto"/>
                          <a:cs typeface="Roboto"/>
                          <a:sym typeface="Roboto"/>
                        </a:rPr>
                        <a:t>Open and unsecured access to anyone attempting entry using Port 80.</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i="1" dirty="0">
                          <a:latin typeface="Roboto"/>
                          <a:ea typeface="Roboto"/>
                          <a:cs typeface="Roboto"/>
                          <a:sym typeface="Roboto"/>
                        </a:rPr>
                        <a:t>Files and Folders are readily accessible. Sensitive (and secret) files and folders can be found.</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636234">
                <a:tc>
                  <a:txBody>
                    <a:bodyPr/>
                    <a:lstStyle/>
                    <a:p>
                      <a:pPr marL="0" lvl="0" indent="0" algn="l" rtl="0">
                        <a:spcBef>
                          <a:spcPts val="0"/>
                        </a:spcBef>
                        <a:spcAft>
                          <a:spcPts val="0"/>
                        </a:spcAft>
                        <a:buNone/>
                      </a:pPr>
                      <a:r>
                        <a:rPr lang="en-GB" sz="1200" dirty="0">
                          <a:latin typeface="Roboto"/>
                          <a:ea typeface="Roboto"/>
                          <a:cs typeface="Roboto"/>
                          <a:sym typeface="Roboto"/>
                        </a:rPr>
                        <a:t>Root accessibility</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latin typeface="Roboto"/>
                          <a:ea typeface="Roboto"/>
                          <a:cs typeface="Roboto"/>
                          <a:sym typeface="Roboto"/>
                        </a:rPr>
                        <a:t>Authorization to execute and command, and access any resource on the vulnerable device.</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dirty="0">
                          <a:latin typeface="Roboto"/>
                          <a:ea typeface="Roboto"/>
                          <a:cs typeface="Roboto"/>
                          <a:sym typeface="Roboto"/>
                        </a:rPr>
                        <a:t>Vulnerabilities can be leveraged. Extensive potential Impact to any connected network.</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pPr marL="0" lvl="0" indent="0" algn="l" rtl="0">
                        <a:spcBef>
                          <a:spcPts val="0"/>
                        </a:spcBef>
                        <a:spcAft>
                          <a:spcPts val="0"/>
                        </a:spcAft>
                        <a:buNone/>
                      </a:pPr>
                      <a:r>
                        <a:rPr lang="en-GB" sz="1200" dirty="0">
                          <a:latin typeface="Roboto"/>
                          <a:ea typeface="Roboto"/>
                          <a:cs typeface="Roboto"/>
                          <a:sym typeface="Roboto"/>
                        </a:rPr>
                        <a:t>Simplistic Usernames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latin typeface="Roboto"/>
                          <a:ea typeface="Roboto"/>
                          <a:cs typeface="Roboto"/>
                          <a:sym typeface="Roboto"/>
                        </a:rPr>
                        <a:t>First name, short names, or similar information can be easily socially engineered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dirty="0">
                          <a:latin typeface="Roboto"/>
                          <a:ea typeface="Roboto"/>
                          <a:cs typeface="Roboto"/>
                          <a:sym typeface="Roboto"/>
                        </a:rPr>
                        <a:t>‘Hannah’, ‘Ryan’ and ‘</a:t>
                      </a:r>
                      <a:r>
                        <a:rPr lang="en-GB" sz="1200" dirty="0" err="1">
                          <a:latin typeface="Roboto"/>
                          <a:ea typeface="Roboto"/>
                          <a:cs typeface="Roboto"/>
                          <a:sym typeface="Roboto"/>
                        </a:rPr>
                        <a:t>ashton</a:t>
                      </a:r>
                      <a:r>
                        <a:rPr lang="en-GB" sz="1200" dirty="0">
                          <a:latin typeface="Roboto"/>
                          <a:ea typeface="Roboto"/>
                          <a:cs typeface="Roboto"/>
                          <a:sym typeface="Roboto"/>
                        </a:rPr>
                        <a:t>’ are all predictable names that can be discovered by social engineering. In conjunction with a simple/ weak password, file/folder access can be attained.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l" rtl="0">
                        <a:spcBef>
                          <a:spcPts val="0"/>
                        </a:spcBef>
                        <a:spcAft>
                          <a:spcPts val="0"/>
                        </a:spcAft>
                        <a:buNone/>
                      </a:pPr>
                      <a:r>
                        <a:rPr lang="en-GB" sz="1200" dirty="0">
                          <a:latin typeface="Roboto"/>
                          <a:ea typeface="Roboto"/>
                          <a:cs typeface="Roboto"/>
                          <a:sym typeface="Roboto"/>
                        </a:rPr>
                        <a:t>Weak Passwords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latin typeface="Roboto"/>
                          <a:ea typeface="Roboto"/>
                          <a:cs typeface="Roboto"/>
                          <a:sym typeface="Roboto"/>
                        </a:rPr>
                        <a:t>Commonly used passwords such as simple words, and the lack of password complexity, such as the inclusion of symbols, numbers and capitals.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dirty="0">
                          <a:latin typeface="Roboto"/>
                          <a:ea typeface="Roboto"/>
                          <a:cs typeface="Roboto"/>
                          <a:sym typeface="Roboto"/>
                        </a:rPr>
                        <a:t>System access could be discovered by social engineering. </a:t>
                      </a:r>
                      <a:r>
                        <a:rPr lang="en-GB" sz="1200" dirty="0">
                          <a:latin typeface="Roboto"/>
                          <a:ea typeface="Roboto"/>
                          <a:cs typeface="Roboto"/>
                          <a:sym typeface="Roboto"/>
                          <a:hlinkClick r:id="rId3"/>
                        </a:rPr>
                        <a:t>https://thycotic.com/resources/password-strength-checker/</a:t>
                      </a:r>
                      <a:r>
                        <a:rPr lang="en-GB" sz="1200" dirty="0">
                          <a:latin typeface="Roboto"/>
                          <a:ea typeface="Roboto"/>
                          <a:cs typeface="Roboto"/>
                          <a:sym typeface="Roboto"/>
                        </a:rPr>
                        <a:t> suggests that ‘Leopoldo’ could be cracked in 21 seconds by a computer.</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graphicFrame>
        <p:nvGraphicFramePr>
          <p:cNvPr id="1084" name="Google Shape;1084;p60"/>
          <p:cNvGraphicFramePr/>
          <p:nvPr>
            <p:extLst>
              <p:ext uri="{D42A27DB-BD31-4B8C-83A1-F6EECF244321}">
                <p14:modId xmlns:p14="http://schemas.microsoft.com/office/powerpoint/2010/main" val="46658650"/>
              </p:ext>
            </p:extLst>
          </p:nvPr>
        </p:nvGraphicFramePr>
        <p:xfrm>
          <a:off x="390750" y="683878"/>
          <a:ext cx="8362500" cy="4236570"/>
        </p:xfrm>
        <a:graphic>
          <a:graphicData uri="http://schemas.openxmlformats.org/drawingml/2006/table">
            <a:tbl>
              <a:tblPr>
                <a:noFill/>
                <a:tableStyleId>{7E423525-82A4-498F-AEC4-569BB7F466BD}</a:tableStyleId>
              </a:tblPr>
              <a:tblGrid>
                <a:gridCol w="1829936">
                  <a:extLst>
                    <a:ext uri="{9D8B030D-6E8A-4147-A177-3AD203B41FA5}">
                      <a16:colId xmlns:a16="http://schemas.microsoft.com/office/drawing/2014/main" val="20000"/>
                    </a:ext>
                  </a:extLst>
                </a:gridCol>
                <a:gridCol w="2841171">
                  <a:extLst>
                    <a:ext uri="{9D8B030D-6E8A-4147-A177-3AD203B41FA5}">
                      <a16:colId xmlns:a16="http://schemas.microsoft.com/office/drawing/2014/main" val="20001"/>
                    </a:ext>
                  </a:extLst>
                </a:gridCol>
                <a:gridCol w="3691393">
                  <a:extLst>
                    <a:ext uri="{9D8B030D-6E8A-4147-A177-3AD203B41FA5}">
                      <a16:colId xmlns:a16="http://schemas.microsoft.com/office/drawing/2014/main" val="20002"/>
                    </a:ext>
                  </a:extLst>
                </a:gridCol>
              </a:tblGrid>
              <a:tr h="385953">
                <a:tc>
                  <a:txBody>
                    <a:bodyPr/>
                    <a:lstStyle/>
                    <a:p>
                      <a:pPr marL="0" lvl="0" indent="0" algn="l" rtl="0">
                        <a:spcBef>
                          <a:spcPts val="0"/>
                        </a:spcBef>
                        <a:spcAft>
                          <a:spcPts val="0"/>
                        </a:spcAft>
                        <a:buNone/>
                      </a:pPr>
                      <a:r>
                        <a:rPr lang="en" b="1" dirty="0">
                          <a:solidFill>
                            <a:srgbClr val="FFFFFF"/>
                          </a:solidFill>
                          <a:latin typeface="Roboto"/>
                          <a:ea typeface="Roboto"/>
                          <a:cs typeface="Roboto"/>
                          <a:sym typeface="Roboto"/>
                        </a:rPr>
                        <a:t>Vulnerability</a:t>
                      </a:r>
                      <a:endParaRPr b="1" dirty="0">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890700">
                <a:tc>
                  <a:txBody>
                    <a:bodyPr/>
                    <a:lstStyle/>
                    <a:p>
                      <a:pPr marL="0" lvl="0" indent="0" algn="l" rtl="0">
                        <a:spcBef>
                          <a:spcPts val="0"/>
                        </a:spcBef>
                        <a:spcAft>
                          <a:spcPts val="0"/>
                        </a:spcAft>
                        <a:buNone/>
                      </a:pPr>
                      <a:r>
                        <a:rPr lang="en-GB" sz="1200" i="1" dirty="0">
                          <a:latin typeface="Roboto"/>
                          <a:ea typeface="Roboto"/>
                          <a:cs typeface="Roboto"/>
                          <a:sym typeface="Roboto"/>
                        </a:rPr>
                        <a:t>Ability to discover password by Brute force</a:t>
                      </a:r>
                      <a:br>
                        <a:rPr lang="en-GB" sz="1200" i="1" dirty="0">
                          <a:latin typeface="Roboto"/>
                          <a:ea typeface="Roboto"/>
                          <a:cs typeface="Roboto"/>
                          <a:sym typeface="Roboto"/>
                        </a:rPr>
                      </a:br>
                      <a:r>
                        <a:rPr lang="en-GB" sz="1200" i="1" dirty="0">
                          <a:latin typeface="Roboto"/>
                          <a:ea typeface="Roboto"/>
                          <a:cs typeface="Roboto"/>
                          <a:sym typeface="Roboto"/>
                        </a:rPr>
                        <a:t>CVE-2019-3746</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i="1" dirty="0">
                          <a:latin typeface="Roboto"/>
                          <a:ea typeface="Roboto"/>
                          <a:cs typeface="Roboto"/>
                          <a:sym typeface="Roboto"/>
                        </a:rPr>
                        <a:t>When an attacker uses numerous username and password combinations to access a device and/or system.</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latin typeface="Roboto"/>
                          <a:ea typeface="Roboto"/>
                          <a:cs typeface="Roboto"/>
                          <a:sym typeface="Roboto"/>
                        </a:rPr>
                        <a:t>Easy system access by use of brute force with common password lists such as rockyou.txt by programs such as ‘John the ripper’, Hydra, Medusa, </a:t>
                      </a:r>
                      <a:r>
                        <a:rPr lang="en-GB" sz="1200" dirty="0" err="1">
                          <a:latin typeface="Roboto"/>
                          <a:ea typeface="Roboto"/>
                          <a:cs typeface="Roboto"/>
                          <a:sym typeface="Roboto"/>
                        </a:rPr>
                        <a:t>Ophcrack</a:t>
                      </a:r>
                      <a:r>
                        <a:rPr lang="en-GB" sz="1200" dirty="0">
                          <a:latin typeface="Roboto"/>
                          <a:ea typeface="Roboto"/>
                          <a:cs typeface="Roboto"/>
                          <a:sym typeface="Roboto"/>
                        </a:rPr>
                        <a:t>, Brutus and ‘Cain and Able’.</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890700">
                <a:tc>
                  <a:txBody>
                    <a:bodyPr/>
                    <a:lstStyle/>
                    <a:p>
                      <a:pPr marL="0" lvl="0" indent="0" algn="l" rtl="0">
                        <a:spcBef>
                          <a:spcPts val="0"/>
                        </a:spcBef>
                        <a:spcAft>
                          <a:spcPts val="0"/>
                        </a:spcAft>
                        <a:buNone/>
                      </a:pPr>
                      <a:r>
                        <a:rPr lang="en-GB" sz="1200" dirty="0">
                          <a:latin typeface="Roboto"/>
                          <a:ea typeface="Roboto"/>
                          <a:cs typeface="Roboto"/>
                          <a:sym typeface="Roboto"/>
                        </a:rPr>
                        <a:t>Hashed Passwords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latin typeface="Roboto"/>
                          <a:ea typeface="Roboto"/>
                          <a:cs typeface="Roboto"/>
                          <a:sym typeface="Roboto"/>
                        </a:rPr>
                        <a:t>If a password is not salted it can be cracked via online tools such as </a:t>
                      </a:r>
                      <a:r>
                        <a:rPr lang="en-GB" sz="1200" dirty="0">
                          <a:latin typeface="Roboto"/>
                          <a:ea typeface="Roboto"/>
                          <a:cs typeface="Roboto"/>
                          <a:sym typeface="Roboto"/>
                          <a:hlinkClick r:id="rId3"/>
                        </a:rPr>
                        <a:t>www.crackstation.net</a:t>
                      </a:r>
                      <a:r>
                        <a:rPr lang="en-GB" sz="1200" dirty="0">
                          <a:latin typeface="Roboto"/>
                          <a:ea typeface="Roboto"/>
                          <a:cs typeface="Roboto"/>
                          <a:sym typeface="Roboto"/>
                        </a:rPr>
                        <a:t> or programs such as </a:t>
                      </a:r>
                      <a:r>
                        <a:rPr lang="en-GB" sz="1200" dirty="0" err="1">
                          <a:latin typeface="Roboto"/>
                          <a:ea typeface="Roboto"/>
                          <a:cs typeface="Roboto"/>
                          <a:sym typeface="Roboto"/>
                        </a:rPr>
                        <a:t>hashcat</a:t>
                      </a:r>
                      <a:r>
                        <a:rPr lang="en-GB" sz="1200" dirty="0">
                          <a:latin typeface="Roboto"/>
                          <a:ea typeface="Roboto"/>
                          <a:cs typeface="Roboto"/>
                          <a:sym typeface="Roboto"/>
                        </a:rPr>
                        <a:t>.</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latin typeface="Roboto"/>
                          <a:ea typeface="Roboto"/>
                          <a:cs typeface="Roboto"/>
                          <a:sym typeface="Roboto"/>
                        </a:rPr>
                        <a:t>Once the password is cracked, and if a user name is already known, a hacker can access system files.</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1068845">
                <a:tc>
                  <a:txBody>
                    <a:bodyPr/>
                    <a:lstStyle/>
                    <a:p>
                      <a:pPr marL="0" lvl="0" indent="0" algn="l" rtl="0">
                        <a:spcBef>
                          <a:spcPts val="0"/>
                        </a:spcBef>
                        <a:spcAft>
                          <a:spcPts val="0"/>
                        </a:spcAft>
                        <a:buNone/>
                      </a:pPr>
                      <a:r>
                        <a:rPr lang="en-GB" sz="1200" dirty="0">
                          <a:latin typeface="Roboto"/>
                          <a:ea typeface="Roboto"/>
                          <a:cs typeface="Roboto"/>
                          <a:sym typeface="Roboto"/>
                        </a:rPr>
                        <a:t>Directory Indexing vulnerability</a:t>
                      </a:r>
                    </a:p>
                    <a:p>
                      <a:pPr marL="0" lvl="0" indent="0" algn="l" rtl="0">
                        <a:spcBef>
                          <a:spcPts val="0"/>
                        </a:spcBef>
                        <a:spcAft>
                          <a:spcPts val="0"/>
                        </a:spcAft>
                        <a:buNone/>
                      </a:pPr>
                      <a:r>
                        <a:rPr lang="en-GB" sz="1200" dirty="0">
                          <a:latin typeface="Roboto"/>
                          <a:ea typeface="Roboto"/>
                          <a:cs typeface="Roboto"/>
                          <a:sym typeface="Roboto"/>
                        </a:rPr>
                        <a:t>CWE-548</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GB" sz="1200" dirty="0">
                          <a:latin typeface="Roboto"/>
                          <a:ea typeface="Roboto"/>
                          <a:cs typeface="Roboto"/>
                          <a:sym typeface="Roboto"/>
                        </a:rPr>
                        <a:t>Attacker can view and download content of a directory located on a vulnerable device. CWE-548 refers to an informational leak through directory listing.</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GB" sz="1200" dirty="0">
                          <a:latin typeface="Roboto"/>
                          <a:ea typeface="Roboto"/>
                          <a:cs typeface="Roboto"/>
                          <a:sym typeface="Roboto"/>
                        </a:rPr>
                        <a:t>The attacker can gain access to source code, or devise other exploits. The directory listing can compromise private or confidential data.</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8907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AU" sz="1200" dirty="0">
                          <a:latin typeface="Roboto"/>
                          <a:ea typeface="Roboto"/>
                          <a:cs typeface="Roboto"/>
                          <a:sym typeface="Roboto"/>
                        </a:rPr>
                        <a:t>LFI Vulnerability </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latin typeface="Roboto"/>
                          <a:ea typeface="Roboto"/>
                          <a:cs typeface="Roboto"/>
                          <a:sym typeface="Roboto"/>
                        </a:rPr>
                        <a:t>LFI allows access into confidential files on a vulnerable machine. </a:t>
                      </a:r>
                    </a:p>
                    <a:p>
                      <a:pPr marL="0" lvl="0" indent="0" algn="l"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200" dirty="0">
                          <a:latin typeface="Roboto"/>
                          <a:ea typeface="Roboto"/>
                          <a:cs typeface="Roboto"/>
                          <a:sym typeface="Roboto"/>
                        </a:rPr>
                        <a:t>An LFI vulnerability allows attackers to gain access to sensitive credentials. The attacker can read (and sometimes execute) files on the vulnerable machine.</a:t>
                      </a: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272015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8121</TotalTime>
  <Words>2229</Words>
  <Application>Microsoft Office PowerPoint</Application>
  <PresentationFormat>On-screen Show (16:9)</PresentationFormat>
  <Paragraphs>269</Paragraphs>
  <Slides>29</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Roboto</vt:lpstr>
      <vt:lpstr>Roboto Black</vt:lpstr>
      <vt:lpstr>Roboto Light</vt:lpstr>
      <vt:lpstr>Roboto Medium</vt:lpstr>
      <vt:lpstr>Roboto Thin</vt:lpstr>
      <vt:lpstr>SFMono-Regular</vt:lpstr>
      <vt:lpstr>Wingdings</vt:lpstr>
      <vt:lpstr>Simple Light</vt:lpstr>
      <vt:lpstr>Capstone Engagement Assessment, Analysis,  and Hardening of a Vulnerable System  Report Prepared by Paul Barrett</vt:lpstr>
      <vt:lpstr>Table of Contents </vt:lpstr>
      <vt:lpstr>Preface </vt:lpstr>
      <vt:lpstr>Network Topology </vt:lpstr>
      <vt:lpstr>Network Topology</vt:lpstr>
      <vt:lpstr>Red Team Security Assessment </vt:lpstr>
      <vt:lpstr>Recon: Describing the Target</vt:lpstr>
      <vt:lpstr>Vulnerability Assessment</vt:lpstr>
      <vt:lpstr>Vulnerability Assessment</vt:lpstr>
      <vt:lpstr>Vulnerability Assessment</vt:lpstr>
      <vt:lpstr>Exploitation: Brute Force Password</vt:lpstr>
      <vt:lpstr>Exploitation: Port 80 Open to Public Access</vt:lpstr>
      <vt:lpstr>Exploitation: Hashed Passwords</vt:lpstr>
      <vt:lpstr>Exploitation: LFI vulnerability</vt:lpstr>
      <vt:lpstr>Blue Team Log Analysis and  Attack Characterization</vt:lpstr>
      <vt:lpstr>Analysis: Identifying the Port Scan</vt:lpstr>
      <vt:lpstr>Analysis: Finding the Request for a Hidden Directory</vt:lpstr>
      <vt:lpstr>Analysis: Uncovering a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Assessment Summary</vt:lpstr>
      <vt:lpstr>Appendix</vt:lpstr>
      <vt:lpstr>Appendix</vt:lpstr>
      <vt:lpstr>Report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Paul Barrett</cp:lastModifiedBy>
  <cp:revision>102</cp:revision>
  <dcterms:modified xsi:type="dcterms:W3CDTF">2020-11-29T23:44:59Z</dcterms:modified>
</cp:coreProperties>
</file>